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5"/>
  </p:notesMasterIdLst>
  <p:handoutMasterIdLst>
    <p:handoutMasterId r:id="rId56"/>
  </p:handoutMasterIdLst>
  <p:sldIdLst>
    <p:sldId id="297" r:id="rId5"/>
    <p:sldId id="296" r:id="rId6"/>
    <p:sldId id="298" r:id="rId7"/>
    <p:sldId id="300" r:id="rId8"/>
    <p:sldId id="299" r:id="rId9"/>
    <p:sldId id="301" r:id="rId10"/>
    <p:sldId id="258" r:id="rId11"/>
    <p:sldId id="256" r:id="rId12"/>
    <p:sldId id="257" r:id="rId13"/>
    <p:sldId id="261" r:id="rId14"/>
    <p:sldId id="262" r:id="rId15"/>
    <p:sldId id="263" r:id="rId16"/>
    <p:sldId id="264" r:id="rId17"/>
    <p:sldId id="265" r:id="rId18"/>
    <p:sldId id="266" r:id="rId19"/>
    <p:sldId id="268" r:id="rId20"/>
    <p:sldId id="269" r:id="rId21"/>
    <p:sldId id="270" r:id="rId22"/>
    <p:sldId id="272" r:id="rId23"/>
    <p:sldId id="271" r:id="rId24"/>
    <p:sldId id="273" r:id="rId25"/>
    <p:sldId id="267" r:id="rId26"/>
    <p:sldId id="304"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305" r:id="rId40"/>
    <p:sldId id="286" r:id="rId41"/>
    <p:sldId id="287" r:id="rId42"/>
    <p:sldId id="288" r:id="rId43"/>
    <p:sldId id="289" r:id="rId44"/>
    <p:sldId id="290" r:id="rId45"/>
    <p:sldId id="291" r:id="rId46"/>
    <p:sldId id="292" r:id="rId47"/>
    <p:sldId id="293" r:id="rId48"/>
    <p:sldId id="294" r:id="rId49"/>
    <p:sldId id="295" r:id="rId50"/>
    <p:sldId id="259" r:id="rId51"/>
    <p:sldId id="302" r:id="rId52"/>
    <p:sldId id="303" r:id="rId53"/>
    <p:sldId id="26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5" autoAdjust="0"/>
    <p:restoredTop sz="72131" autoAdjust="0"/>
  </p:normalViewPr>
  <p:slideViewPr>
    <p:cSldViewPr snapToGrid="0">
      <p:cViewPr varScale="1">
        <p:scale>
          <a:sx n="78" d="100"/>
          <a:sy n="78" d="100"/>
        </p:scale>
        <p:origin x="816"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CEA164-7A1C-419C-92AB-33FB7A90745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02EB546-9F30-48A9-A7B3-70686F9DD04A}">
      <dgm:prSet/>
      <dgm:spPr/>
      <dgm:t>
        <a:bodyPr/>
        <a:lstStyle/>
        <a:p>
          <a:r>
            <a:rPr lang="en-US"/>
            <a:t>Thank you for taking the survey</a:t>
          </a:r>
        </a:p>
      </dgm:t>
    </dgm:pt>
    <dgm:pt modelId="{A063E8EB-71F1-4F6B-B7BB-1732245326FB}" type="parTrans" cxnId="{B80FEDA3-9092-42C5-B734-9F644BD95BA5}">
      <dgm:prSet/>
      <dgm:spPr/>
      <dgm:t>
        <a:bodyPr/>
        <a:lstStyle/>
        <a:p>
          <a:endParaRPr lang="en-US"/>
        </a:p>
      </dgm:t>
    </dgm:pt>
    <dgm:pt modelId="{74667CF4-26E6-48CF-A6A0-32FB23AC207F}" type="sibTrans" cxnId="{B80FEDA3-9092-42C5-B734-9F644BD95BA5}">
      <dgm:prSet/>
      <dgm:spPr/>
      <dgm:t>
        <a:bodyPr/>
        <a:lstStyle/>
        <a:p>
          <a:endParaRPr lang="en-US"/>
        </a:p>
      </dgm:t>
    </dgm:pt>
    <dgm:pt modelId="{E03225C0-4E20-4B10-BF4E-A1BEE5928255}">
      <dgm:prSet/>
      <dgm:spPr/>
      <dgm:t>
        <a:bodyPr/>
        <a:lstStyle/>
        <a:p>
          <a:r>
            <a:rPr lang="en-US"/>
            <a:t>Lecture slides and notes</a:t>
          </a:r>
        </a:p>
      </dgm:t>
    </dgm:pt>
    <dgm:pt modelId="{3E2DF37A-B9E9-4ACD-B100-B1F6D958EF88}" type="parTrans" cxnId="{FCBAAF55-AA04-4D53-BCE3-CC88BEBB5428}">
      <dgm:prSet/>
      <dgm:spPr/>
      <dgm:t>
        <a:bodyPr/>
        <a:lstStyle/>
        <a:p>
          <a:endParaRPr lang="en-US"/>
        </a:p>
      </dgm:t>
    </dgm:pt>
    <dgm:pt modelId="{75FE96C5-1C9A-479E-9176-DBDEC0D0CDBA}" type="sibTrans" cxnId="{FCBAAF55-AA04-4D53-BCE3-CC88BEBB5428}">
      <dgm:prSet/>
      <dgm:spPr/>
      <dgm:t>
        <a:bodyPr/>
        <a:lstStyle/>
        <a:p>
          <a:endParaRPr lang="en-US"/>
        </a:p>
      </dgm:t>
    </dgm:pt>
    <dgm:pt modelId="{F734C707-4F97-4B00-9159-511DEBE3002C}">
      <dgm:prSet/>
      <dgm:spPr/>
      <dgm:t>
        <a:bodyPr/>
        <a:lstStyle/>
        <a:p>
          <a:r>
            <a:rPr lang="en-US"/>
            <a:t>Textbook materials and quizzes</a:t>
          </a:r>
        </a:p>
      </dgm:t>
    </dgm:pt>
    <dgm:pt modelId="{A00BC776-80AD-49B1-A168-B63AE475568A}" type="parTrans" cxnId="{C1563105-0746-441E-B7A2-607E1E16997D}">
      <dgm:prSet/>
      <dgm:spPr/>
      <dgm:t>
        <a:bodyPr/>
        <a:lstStyle/>
        <a:p>
          <a:endParaRPr lang="en-US"/>
        </a:p>
      </dgm:t>
    </dgm:pt>
    <dgm:pt modelId="{FD1EA21F-D258-44A0-88E7-3EB7246082F4}" type="sibTrans" cxnId="{C1563105-0746-441E-B7A2-607E1E16997D}">
      <dgm:prSet/>
      <dgm:spPr/>
      <dgm:t>
        <a:bodyPr/>
        <a:lstStyle/>
        <a:p>
          <a:endParaRPr lang="en-US"/>
        </a:p>
      </dgm:t>
    </dgm:pt>
    <dgm:pt modelId="{8A211698-A088-4BE9-AD19-6736A086301B}">
      <dgm:prSet/>
      <dgm:spPr/>
      <dgm:t>
        <a:bodyPr/>
        <a:lstStyle/>
        <a:p>
          <a:r>
            <a:rPr lang="en-US"/>
            <a:t>Confidence</a:t>
          </a:r>
        </a:p>
      </dgm:t>
    </dgm:pt>
    <dgm:pt modelId="{3ED9AC8B-1E7F-4695-AE52-3CE3BC6D55B1}" type="parTrans" cxnId="{28A4D87B-04D2-43A1-A135-E29712538436}">
      <dgm:prSet/>
      <dgm:spPr/>
      <dgm:t>
        <a:bodyPr/>
        <a:lstStyle/>
        <a:p>
          <a:endParaRPr lang="en-US"/>
        </a:p>
      </dgm:t>
    </dgm:pt>
    <dgm:pt modelId="{CC50EB69-2D78-4739-A802-6C278AE90502}" type="sibTrans" cxnId="{28A4D87B-04D2-43A1-A135-E29712538436}">
      <dgm:prSet/>
      <dgm:spPr/>
      <dgm:t>
        <a:bodyPr/>
        <a:lstStyle/>
        <a:p>
          <a:endParaRPr lang="en-US"/>
        </a:p>
      </dgm:t>
    </dgm:pt>
    <dgm:pt modelId="{A1A7BB42-9530-4D67-87B8-C8E7548A3BB7}" type="pres">
      <dgm:prSet presAssocID="{FACEA164-7A1C-419C-92AB-33FB7A90745D}" presName="root" presStyleCnt="0">
        <dgm:presLayoutVars>
          <dgm:dir/>
          <dgm:resizeHandles val="exact"/>
        </dgm:presLayoutVars>
      </dgm:prSet>
      <dgm:spPr/>
    </dgm:pt>
    <dgm:pt modelId="{282F2C59-BC27-49A2-BDFB-112C0A324115}" type="pres">
      <dgm:prSet presAssocID="{FACEA164-7A1C-419C-92AB-33FB7A90745D}" presName="container" presStyleCnt="0">
        <dgm:presLayoutVars>
          <dgm:dir/>
          <dgm:resizeHandles val="exact"/>
        </dgm:presLayoutVars>
      </dgm:prSet>
      <dgm:spPr/>
    </dgm:pt>
    <dgm:pt modelId="{71C5F241-D474-4053-BA2D-E12ACA12E9F9}" type="pres">
      <dgm:prSet presAssocID="{302EB546-9F30-48A9-A7B3-70686F9DD04A}" presName="compNode" presStyleCnt="0"/>
      <dgm:spPr/>
    </dgm:pt>
    <dgm:pt modelId="{09A88D82-DC29-48C2-ACDE-507BA179DE75}" type="pres">
      <dgm:prSet presAssocID="{302EB546-9F30-48A9-A7B3-70686F9DD04A}" presName="iconBgRect" presStyleLbl="bgShp" presStyleIdx="0" presStyleCnt="4"/>
      <dgm:spPr/>
    </dgm:pt>
    <dgm:pt modelId="{103A7C74-41D2-4133-8DA3-E3D9B44824A5}" type="pres">
      <dgm:prSet presAssocID="{302EB546-9F30-48A9-A7B3-70686F9DD04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7CA1CE5C-66E4-42DF-8DF9-995E3283D81B}" type="pres">
      <dgm:prSet presAssocID="{302EB546-9F30-48A9-A7B3-70686F9DD04A}" presName="spaceRect" presStyleCnt="0"/>
      <dgm:spPr/>
    </dgm:pt>
    <dgm:pt modelId="{2883F598-BC29-452C-A42D-332BE4B197F3}" type="pres">
      <dgm:prSet presAssocID="{302EB546-9F30-48A9-A7B3-70686F9DD04A}" presName="textRect" presStyleLbl="revTx" presStyleIdx="0" presStyleCnt="4">
        <dgm:presLayoutVars>
          <dgm:chMax val="1"/>
          <dgm:chPref val="1"/>
        </dgm:presLayoutVars>
      </dgm:prSet>
      <dgm:spPr/>
    </dgm:pt>
    <dgm:pt modelId="{8914FDB7-8EC9-498B-85A4-85DF90E24C61}" type="pres">
      <dgm:prSet presAssocID="{74667CF4-26E6-48CF-A6A0-32FB23AC207F}" presName="sibTrans" presStyleLbl="sibTrans2D1" presStyleIdx="0" presStyleCnt="0"/>
      <dgm:spPr/>
    </dgm:pt>
    <dgm:pt modelId="{DFF823C4-C5B6-44B6-88FD-9692332B9EAA}" type="pres">
      <dgm:prSet presAssocID="{E03225C0-4E20-4B10-BF4E-A1BEE5928255}" presName="compNode" presStyleCnt="0"/>
      <dgm:spPr/>
    </dgm:pt>
    <dgm:pt modelId="{9F51AFB1-2D2C-40F4-86CE-E92268F7F302}" type="pres">
      <dgm:prSet presAssocID="{E03225C0-4E20-4B10-BF4E-A1BEE5928255}" presName="iconBgRect" presStyleLbl="bgShp" presStyleIdx="1" presStyleCnt="4"/>
      <dgm:spPr/>
    </dgm:pt>
    <dgm:pt modelId="{B62D4656-5D27-4C18-8BE7-A29DAEFC6FCC}" type="pres">
      <dgm:prSet presAssocID="{E03225C0-4E20-4B10-BF4E-A1BEE592825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BE31187C-EAD4-4E8B-9C2E-B83BABD2C8BA}" type="pres">
      <dgm:prSet presAssocID="{E03225C0-4E20-4B10-BF4E-A1BEE5928255}" presName="spaceRect" presStyleCnt="0"/>
      <dgm:spPr/>
    </dgm:pt>
    <dgm:pt modelId="{2854147E-0E65-494E-B6F2-0C1BC597F6DA}" type="pres">
      <dgm:prSet presAssocID="{E03225C0-4E20-4B10-BF4E-A1BEE5928255}" presName="textRect" presStyleLbl="revTx" presStyleIdx="1" presStyleCnt="4">
        <dgm:presLayoutVars>
          <dgm:chMax val="1"/>
          <dgm:chPref val="1"/>
        </dgm:presLayoutVars>
      </dgm:prSet>
      <dgm:spPr/>
    </dgm:pt>
    <dgm:pt modelId="{B1DFD559-69AD-44D6-95AB-CCA298F9B8F7}" type="pres">
      <dgm:prSet presAssocID="{75FE96C5-1C9A-479E-9176-DBDEC0D0CDBA}" presName="sibTrans" presStyleLbl="sibTrans2D1" presStyleIdx="0" presStyleCnt="0"/>
      <dgm:spPr/>
    </dgm:pt>
    <dgm:pt modelId="{406B9C84-0934-4A40-B7C2-58B0B0690884}" type="pres">
      <dgm:prSet presAssocID="{F734C707-4F97-4B00-9159-511DEBE3002C}" presName="compNode" presStyleCnt="0"/>
      <dgm:spPr/>
    </dgm:pt>
    <dgm:pt modelId="{AA802379-66E9-4211-9C15-2A485FA7578A}" type="pres">
      <dgm:prSet presAssocID="{F734C707-4F97-4B00-9159-511DEBE3002C}" presName="iconBgRect" presStyleLbl="bgShp" presStyleIdx="2" presStyleCnt="4"/>
      <dgm:spPr/>
    </dgm:pt>
    <dgm:pt modelId="{03038212-71E8-4F19-A1AC-073E83176753}" type="pres">
      <dgm:prSet presAssocID="{F734C707-4F97-4B00-9159-511DEBE3002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6E1F770F-E772-4970-8D89-E09590796082}" type="pres">
      <dgm:prSet presAssocID="{F734C707-4F97-4B00-9159-511DEBE3002C}" presName="spaceRect" presStyleCnt="0"/>
      <dgm:spPr/>
    </dgm:pt>
    <dgm:pt modelId="{EBA0CC58-6A66-40D9-A7E1-E50356E9A8FD}" type="pres">
      <dgm:prSet presAssocID="{F734C707-4F97-4B00-9159-511DEBE3002C}" presName="textRect" presStyleLbl="revTx" presStyleIdx="2" presStyleCnt="4">
        <dgm:presLayoutVars>
          <dgm:chMax val="1"/>
          <dgm:chPref val="1"/>
        </dgm:presLayoutVars>
      </dgm:prSet>
      <dgm:spPr/>
    </dgm:pt>
    <dgm:pt modelId="{DC51DC02-9EC8-4F79-8889-1918843D0141}" type="pres">
      <dgm:prSet presAssocID="{FD1EA21F-D258-44A0-88E7-3EB7246082F4}" presName="sibTrans" presStyleLbl="sibTrans2D1" presStyleIdx="0" presStyleCnt="0"/>
      <dgm:spPr/>
    </dgm:pt>
    <dgm:pt modelId="{BFD2C3FF-C799-4A07-BE38-3A75E16EC2C5}" type="pres">
      <dgm:prSet presAssocID="{8A211698-A088-4BE9-AD19-6736A086301B}" presName="compNode" presStyleCnt="0"/>
      <dgm:spPr/>
    </dgm:pt>
    <dgm:pt modelId="{6D7DCFF6-6FC4-4CE2-8050-A751351D0D12}" type="pres">
      <dgm:prSet presAssocID="{8A211698-A088-4BE9-AD19-6736A086301B}" presName="iconBgRect" presStyleLbl="bgShp" presStyleIdx="3" presStyleCnt="4"/>
      <dgm:spPr/>
    </dgm:pt>
    <dgm:pt modelId="{068137EC-A2CC-418E-B45E-931A80F89B76}" type="pres">
      <dgm:prSet presAssocID="{8A211698-A088-4BE9-AD19-6736A086301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B1C5BE0D-690F-487F-B1DA-62BE212FC2BF}" type="pres">
      <dgm:prSet presAssocID="{8A211698-A088-4BE9-AD19-6736A086301B}" presName="spaceRect" presStyleCnt="0"/>
      <dgm:spPr/>
    </dgm:pt>
    <dgm:pt modelId="{875B63DD-41BF-466A-A850-7F57F35CDFF1}" type="pres">
      <dgm:prSet presAssocID="{8A211698-A088-4BE9-AD19-6736A086301B}" presName="textRect" presStyleLbl="revTx" presStyleIdx="3" presStyleCnt="4">
        <dgm:presLayoutVars>
          <dgm:chMax val="1"/>
          <dgm:chPref val="1"/>
        </dgm:presLayoutVars>
      </dgm:prSet>
      <dgm:spPr/>
    </dgm:pt>
  </dgm:ptLst>
  <dgm:cxnLst>
    <dgm:cxn modelId="{C1563105-0746-441E-B7A2-607E1E16997D}" srcId="{FACEA164-7A1C-419C-92AB-33FB7A90745D}" destId="{F734C707-4F97-4B00-9159-511DEBE3002C}" srcOrd="2" destOrd="0" parTransId="{A00BC776-80AD-49B1-A168-B63AE475568A}" sibTransId="{FD1EA21F-D258-44A0-88E7-3EB7246082F4}"/>
    <dgm:cxn modelId="{9B943006-C567-42C0-875B-94D7EC69E6BB}" type="presOf" srcId="{E03225C0-4E20-4B10-BF4E-A1BEE5928255}" destId="{2854147E-0E65-494E-B6F2-0C1BC597F6DA}" srcOrd="0" destOrd="0" presId="urn:microsoft.com/office/officeart/2018/2/layout/IconCircleList"/>
    <dgm:cxn modelId="{6EBFD82D-1D2D-4477-AEC2-C02B46C8E8AF}" type="presOf" srcId="{74667CF4-26E6-48CF-A6A0-32FB23AC207F}" destId="{8914FDB7-8EC9-498B-85A4-85DF90E24C61}" srcOrd="0" destOrd="0" presId="urn:microsoft.com/office/officeart/2018/2/layout/IconCircleList"/>
    <dgm:cxn modelId="{FCBAAF55-AA04-4D53-BCE3-CC88BEBB5428}" srcId="{FACEA164-7A1C-419C-92AB-33FB7A90745D}" destId="{E03225C0-4E20-4B10-BF4E-A1BEE5928255}" srcOrd="1" destOrd="0" parTransId="{3E2DF37A-B9E9-4ACD-B100-B1F6D958EF88}" sibTransId="{75FE96C5-1C9A-479E-9176-DBDEC0D0CDBA}"/>
    <dgm:cxn modelId="{28A4D87B-04D2-43A1-A135-E29712538436}" srcId="{FACEA164-7A1C-419C-92AB-33FB7A90745D}" destId="{8A211698-A088-4BE9-AD19-6736A086301B}" srcOrd="3" destOrd="0" parTransId="{3ED9AC8B-1E7F-4695-AE52-3CE3BC6D55B1}" sibTransId="{CC50EB69-2D78-4739-A802-6C278AE90502}"/>
    <dgm:cxn modelId="{C3196892-E46E-4441-A1FD-34FE579EEE8A}" type="presOf" srcId="{FD1EA21F-D258-44A0-88E7-3EB7246082F4}" destId="{DC51DC02-9EC8-4F79-8889-1918843D0141}" srcOrd="0" destOrd="0" presId="urn:microsoft.com/office/officeart/2018/2/layout/IconCircleList"/>
    <dgm:cxn modelId="{19EBEB96-3713-456F-A560-74E82B8977E7}" type="presOf" srcId="{F734C707-4F97-4B00-9159-511DEBE3002C}" destId="{EBA0CC58-6A66-40D9-A7E1-E50356E9A8FD}" srcOrd="0" destOrd="0" presId="urn:microsoft.com/office/officeart/2018/2/layout/IconCircleList"/>
    <dgm:cxn modelId="{B80FEDA3-9092-42C5-B734-9F644BD95BA5}" srcId="{FACEA164-7A1C-419C-92AB-33FB7A90745D}" destId="{302EB546-9F30-48A9-A7B3-70686F9DD04A}" srcOrd="0" destOrd="0" parTransId="{A063E8EB-71F1-4F6B-B7BB-1732245326FB}" sibTransId="{74667CF4-26E6-48CF-A6A0-32FB23AC207F}"/>
    <dgm:cxn modelId="{208244B6-A92B-4860-BF2C-A1E7940DD6CB}" type="presOf" srcId="{302EB546-9F30-48A9-A7B3-70686F9DD04A}" destId="{2883F598-BC29-452C-A42D-332BE4B197F3}" srcOrd="0" destOrd="0" presId="urn:microsoft.com/office/officeart/2018/2/layout/IconCircleList"/>
    <dgm:cxn modelId="{6FA60CCF-058F-4E33-AD44-E397FBBD5771}" type="presOf" srcId="{FACEA164-7A1C-419C-92AB-33FB7A90745D}" destId="{A1A7BB42-9530-4D67-87B8-C8E7548A3BB7}" srcOrd="0" destOrd="0" presId="urn:microsoft.com/office/officeart/2018/2/layout/IconCircleList"/>
    <dgm:cxn modelId="{C32473E6-C2F2-495D-A2A6-EA4B537801FC}" type="presOf" srcId="{8A211698-A088-4BE9-AD19-6736A086301B}" destId="{875B63DD-41BF-466A-A850-7F57F35CDFF1}" srcOrd="0" destOrd="0" presId="urn:microsoft.com/office/officeart/2018/2/layout/IconCircleList"/>
    <dgm:cxn modelId="{EDB73EF1-E87C-417E-AF7C-F42B551145F7}" type="presOf" srcId="{75FE96C5-1C9A-479E-9176-DBDEC0D0CDBA}" destId="{B1DFD559-69AD-44D6-95AB-CCA298F9B8F7}" srcOrd="0" destOrd="0" presId="urn:microsoft.com/office/officeart/2018/2/layout/IconCircleList"/>
    <dgm:cxn modelId="{EF1F1855-D538-474E-B673-AAAC532AF992}" type="presParOf" srcId="{A1A7BB42-9530-4D67-87B8-C8E7548A3BB7}" destId="{282F2C59-BC27-49A2-BDFB-112C0A324115}" srcOrd="0" destOrd="0" presId="urn:microsoft.com/office/officeart/2018/2/layout/IconCircleList"/>
    <dgm:cxn modelId="{D8A6079F-61D7-48D4-908A-BD338924FC92}" type="presParOf" srcId="{282F2C59-BC27-49A2-BDFB-112C0A324115}" destId="{71C5F241-D474-4053-BA2D-E12ACA12E9F9}" srcOrd="0" destOrd="0" presId="urn:microsoft.com/office/officeart/2018/2/layout/IconCircleList"/>
    <dgm:cxn modelId="{E89F9F71-D05F-49AF-828E-EAC4FE91DA99}" type="presParOf" srcId="{71C5F241-D474-4053-BA2D-E12ACA12E9F9}" destId="{09A88D82-DC29-48C2-ACDE-507BA179DE75}" srcOrd="0" destOrd="0" presId="urn:microsoft.com/office/officeart/2018/2/layout/IconCircleList"/>
    <dgm:cxn modelId="{13C8AD65-0CA0-48DA-A04A-C9E18B677929}" type="presParOf" srcId="{71C5F241-D474-4053-BA2D-E12ACA12E9F9}" destId="{103A7C74-41D2-4133-8DA3-E3D9B44824A5}" srcOrd="1" destOrd="0" presId="urn:microsoft.com/office/officeart/2018/2/layout/IconCircleList"/>
    <dgm:cxn modelId="{9D82D770-14C4-4AB5-8BFD-47F6B2434E44}" type="presParOf" srcId="{71C5F241-D474-4053-BA2D-E12ACA12E9F9}" destId="{7CA1CE5C-66E4-42DF-8DF9-995E3283D81B}" srcOrd="2" destOrd="0" presId="urn:microsoft.com/office/officeart/2018/2/layout/IconCircleList"/>
    <dgm:cxn modelId="{6EDBBDF9-D1BE-4837-AB4D-BC9AF5254960}" type="presParOf" srcId="{71C5F241-D474-4053-BA2D-E12ACA12E9F9}" destId="{2883F598-BC29-452C-A42D-332BE4B197F3}" srcOrd="3" destOrd="0" presId="urn:microsoft.com/office/officeart/2018/2/layout/IconCircleList"/>
    <dgm:cxn modelId="{A8DE13BD-66E3-4DFF-931B-B867196BDE4C}" type="presParOf" srcId="{282F2C59-BC27-49A2-BDFB-112C0A324115}" destId="{8914FDB7-8EC9-498B-85A4-85DF90E24C61}" srcOrd="1" destOrd="0" presId="urn:microsoft.com/office/officeart/2018/2/layout/IconCircleList"/>
    <dgm:cxn modelId="{A4FB556A-5582-4E4C-A713-BB693BC73DFB}" type="presParOf" srcId="{282F2C59-BC27-49A2-BDFB-112C0A324115}" destId="{DFF823C4-C5B6-44B6-88FD-9692332B9EAA}" srcOrd="2" destOrd="0" presId="urn:microsoft.com/office/officeart/2018/2/layout/IconCircleList"/>
    <dgm:cxn modelId="{030B2ADB-FE89-4BF1-AD91-30B9B9B6C653}" type="presParOf" srcId="{DFF823C4-C5B6-44B6-88FD-9692332B9EAA}" destId="{9F51AFB1-2D2C-40F4-86CE-E92268F7F302}" srcOrd="0" destOrd="0" presId="urn:microsoft.com/office/officeart/2018/2/layout/IconCircleList"/>
    <dgm:cxn modelId="{9DF3254E-FB90-4C9E-AF28-86D446FE040C}" type="presParOf" srcId="{DFF823C4-C5B6-44B6-88FD-9692332B9EAA}" destId="{B62D4656-5D27-4C18-8BE7-A29DAEFC6FCC}" srcOrd="1" destOrd="0" presId="urn:microsoft.com/office/officeart/2018/2/layout/IconCircleList"/>
    <dgm:cxn modelId="{07B1955F-C4AF-4E96-B4BB-276C013922CC}" type="presParOf" srcId="{DFF823C4-C5B6-44B6-88FD-9692332B9EAA}" destId="{BE31187C-EAD4-4E8B-9C2E-B83BABD2C8BA}" srcOrd="2" destOrd="0" presId="urn:microsoft.com/office/officeart/2018/2/layout/IconCircleList"/>
    <dgm:cxn modelId="{7E5E811C-B073-43E2-B187-994BA3A1A1F3}" type="presParOf" srcId="{DFF823C4-C5B6-44B6-88FD-9692332B9EAA}" destId="{2854147E-0E65-494E-B6F2-0C1BC597F6DA}" srcOrd="3" destOrd="0" presId="urn:microsoft.com/office/officeart/2018/2/layout/IconCircleList"/>
    <dgm:cxn modelId="{CBAE4F8A-E9E4-42E8-811D-E23DAAC9BAE8}" type="presParOf" srcId="{282F2C59-BC27-49A2-BDFB-112C0A324115}" destId="{B1DFD559-69AD-44D6-95AB-CCA298F9B8F7}" srcOrd="3" destOrd="0" presId="urn:microsoft.com/office/officeart/2018/2/layout/IconCircleList"/>
    <dgm:cxn modelId="{EE8255ED-8CD0-4F36-8EC9-C0D138825880}" type="presParOf" srcId="{282F2C59-BC27-49A2-BDFB-112C0A324115}" destId="{406B9C84-0934-4A40-B7C2-58B0B0690884}" srcOrd="4" destOrd="0" presId="urn:microsoft.com/office/officeart/2018/2/layout/IconCircleList"/>
    <dgm:cxn modelId="{CB37836D-9243-4806-B34F-81053576C55C}" type="presParOf" srcId="{406B9C84-0934-4A40-B7C2-58B0B0690884}" destId="{AA802379-66E9-4211-9C15-2A485FA7578A}" srcOrd="0" destOrd="0" presId="urn:microsoft.com/office/officeart/2018/2/layout/IconCircleList"/>
    <dgm:cxn modelId="{1CFE097C-6930-4E79-85DA-2337A20D6E4C}" type="presParOf" srcId="{406B9C84-0934-4A40-B7C2-58B0B0690884}" destId="{03038212-71E8-4F19-A1AC-073E83176753}" srcOrd="1" destOrd="0" presId="urn:microsoft.com/office/officeart/2018/2/layout/IconCircleList"/>
    <dgm:cxn modelId="{3885F7D2-B383-4DB2-A8DA-54699D2B56C2}" type="presParOf" srcId="{406B9C84-0934-4A40-B7C2-58B0B0690884}" destId="{6E1F770F-E772-4970-8D89-E09590796082}" srcOrd="2" destOrd="0" presId="urn:microsoft.com/office/officeart/2018/2/layout/IconCircleList"/>
    <dgm:cxn modelId="{1F8A3A93-6FC2-4A76-9A1E-26DEAFB81C73}" type="presParOf" srcId="{406B9C84-0934-4A40-B7C2-58B0B0690884}" destId="{EBA0CC58-6A66-40D9-A7E1-E50356E9A8FD}" srcOrd="3" destOrd="0" presId="urn:microsoft.com/office/officeart/2018/2/layout/IconCircleList"/>
    <dgm:cxn modelId="{925889E3-7D9C-4895-9628-C137E2A61ADD}" type="presParOf" srcId="{282F2C59-BC27-49A2-BDFB-112C0A324115}" destId="{DC51DC02-9EC8-4F79-8889-1918843D0141}" srcOrd="5" destOrd="0" presId="urn:microsoft.com/office/officeart/2018/2/layout/IconCircleList"/>
    <dgm:cxn modelId="{3D611909-1588-4CA0-B136-510959A1D618}" type="presParOf" srcId="{282F2C59-BC27-49A2-BDFB-112C0A324115}" destId="{BFD2C3FF-C799-4A07-BE38-3A75E16EC2C5}" srcOrd="6" destOrd="0" presId="urn:microsoft.com/office/officeart/2018/2/layout/IconCircleList"/>
    <dgm:cxn modelId="{17D9084E-F03C-4731-A5B7-B1D765C76BFE}" type="presParOf" srcId="{BFD2C3FF-C799-4A07-BE38-3A75E16EC2C5}" destId="{6D7DCFF6-6FC4-4CE2-8050-A751351D0D12}" srcOrd="0" destOrd="0" presId="urn:microsoft.com/office/officeart/2018/2/layout/IconCircleList"/>
    <dgm:cxn modelId="{8FB524CC-9117-480A-AB25-1440DF02EFE2}" type="presParOf" srcId="{BFD2C3FF-C799-4A07-BE38-3A75E16EC2C5}" destId="{068137EC-A2CC-418E-B45E-931A80F89B76}" srcOrd="1" destOrd="0" presId="urn:microsoft.com/office/officeart/2018/2/layout/IconCircleList"/>
    <dgm:cxn modelId="{7C112C59-FAA6-4DD7-9D9A-75A096F326A8}" type="presParOf" srcId="{BFD2C3FF-C799-4A07-BE38-3A75E16EC2C5}" destId="{B1C5BE0D-690F-487F-B1DA-62BE212FC2BF}" srcOrd="2" destOrd="0" presId="urn:microsoft.com/office/officeart/2018/2/layout/IconCircleList"/>
    <dgm:cxn modelId="{89CC434A-4D2D-48BF-B488-37CA7777ACC1}" type="presParOf" srcId="{BFD2C3FF-C799-4A07-BE38-3A75E16EC2C5}" destId="{875B63DD-41BF-466A-A850-7F57F35CDFF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A19E32-BE81-47C7-B7BB-B5A47D06A0AF}" type="doc">
      <dgm:prSet loTypeId="urn:microsoft.com/office/officeart/2005/8/layout/list1" loCatId="list" qsTypeId="urn:microsoft.com/office/officeart/2005/8/quickstyle/simple4" qsCatId="simple" csTypeId="urn:microsoft.com/office/officeart/2005/8/colors/colorful2" csCatId="colorful"/>
      <dgm:spPr/>
      <dgm:t>
        <a:bodyPr/>
        <a:lstStyle/>
        <a:p>
          <a:endParaRPr lang="en-US"/>
        </a:p>
      </dgm:t>
    </dgm:pt>
    <dgm:pt modelId="{582B4626-2C28-4DC9-87EB-1CD53DBAC4B9}">
      <dgm:prSet/>
      <dgm:spPr/>
      <dgm:t>
        <a:bodyPr/>
        <a:lstStyle/>
        <a:p>
          <a:r>
            <a:rPr lang="en-US"/>
            <a:t>Reminder: Evidence of Causality </a:t>
          </a:r>
        </a:p>
      </dgm:t>
    </dgm:pt>
    <dgm:pt modelId="{72E90830-B29C-4086-A5CE-3A003BF69D99}" type="parTrans" cxnId="{93D3D60D-74EF-42D3-B560-476BBD901450}">
      <dgm:prSet/>
      <dgm:spPr/>
      <dgm:t>
        <a:bodyPr/>
        <a:lstStyle/>
        <a:p>
          <a:endParaRPr lang="en-US"/>
        </a:p>
      </dgm:t>
    </dgm:pt>
    <dgm:pt modelId="{A07035FA-3AF9-432D-81DC-948D05160C29}" type="sibTrans" cxnId="{93D3D60D-74EF-42D3-B560-476BBD901450}">
      <dgm:prSet/>
      <dgm:spPr/>
      <dgm:t>
        <a:bodyPr/>
        <a:lstStyle/>
        <a:p>
          <a:endParaRPr lang="en-US"/>
        </a:p>
      </dgm:t>
    </dgm:pt>
    <dgm:pt modelId="{97A6FC7B-625D-47E7-84B8-8FBC5C5CD485}">
      <dgm:prSet/>
      <dgm:spPr/>
      <dgm:t>
        <a:bodyPr/>
        <a:lstStyle/>
        <a:p>
          <a:r>
            <a:rPr lang="en-US"/>
            <a:t>Constructs vs. Variables </a:t>
          </a:r>
        </a:p>
      </dgm:t>
    </dgm:pt>
    <dgm:pt modelId="{6AB33119-07C4-40D1-BF59-E38FEBC02285}" type="parTrans" cxnId="{9ADC0C2D-B4C6-41FD-8E7A-6CB93F13C09F}">
      <dgm:prSet/>
      <dgm:spPr/>
      <dgm:t>
        <a:bodyPr/>
        <a:lstStyle/>
        <a:p>
          <a:endParaRPr lang="en-US"/>
        </a:p>
      </dgm:t>
    </dgm:pt>
    <dgm:pt modelId="{B571D9F3-827A-4068-B56D-E464A8943F72}" type="sibTrans" cxnId="{9ADC0C2D-B4C6-41FD-8E7A-6CB93F13C09F}">
      <dgm:prSet/>
      <dgm:spPr/>
      <dgm:t>
        <a:bodyPr/>
        <a:lstStyle/>
        <a:p>
          <a:endParaRPr lang="en-US"/>
        </a:p>
      </dgm:t>
    </dgm:pt>
    <dgm:pt modelId="{738602DE-20A9-4B94-9CE2-D9E5C62B3AA9}">
      <dgm:prSet/>
      <dgm:spPr/>
      <dgm:t>
        <a:bodyPr/>
        <a:lstStyle/>
        <a:p>
          <a:r>
            <a:rPr lang="en-US"/>
            <a:t>Analyses: </a:t>
          </a:r>
        </a:p>
      </dgm:t>
    </dgm:pt>
    <dgm:pt modelId="{5459ECEA-9D33-43FD-B1BA-5CB2ECA02D3A}" type="parTrans" cxnId="{C000AEB4-7E30-474A-92FA-15406D0D566F}">
      <dgm:prSet/>
      <dgm:spPr/>
      <dgm:t>
        <a:bodyPr/>
        <a:lstStyle/>
        <a:p>
          <a:endParaRPr lang="en-US"/>
        </a:p>
      </dgm:t>
    </dgm:pt>
    <dgm:pt modelId="{9F175AB6-F5EC-49C9-A1AB-63577E0E8A94}" type="sibTrans" cxnId="{C000AEB4-7E30-474A-92FA-15406D0D566F}">
      <dgm:prSet/>
      <dgm:spPr/>
      <dgm:t>
        <a:bodyPr/>
        <a:lstStyle/>
        <a:p>
          <a:endParaRPr lang="en-US"/>
        </a:p>
      </dgm:t>
    </dgm:pt>
    <dgm:pt modelId="{14F5C5CF-E501-454D-9A4B-A695BE57C808}">
      <dgm:prSet/>
      <dgm:spPr/>
      <dgm:t>
        <a:bodyPr/>
        <a:lstStyle/>
        <a:p>
          <a:r>
            <a:rPr lang="en-US"/>
            <a:t>Descriptive</a:t>
          </a:r>
        </a:p>
      </dgm:t>
    </dgm:pt>
    <dgm:pt modelId="{A33489E8-EBB0-4A23-82E4-7B6314E6547A}" type="parTrans" cxnId="{291A343D-F7CF-4A73-A041-54F4DE4CC04B}">
      <dgm:prSet/>
      <dgm:spPr/>
      <dgm:t>
        <a:bodyPr/>
        <a:lstStyle/>
        <a:p>
          <a:endParaRPr lang="en-US"/>
        </a:p>
      </dgm:t>
    </dgm:pt>
    <dgm:pt modelId="{A0C54357-5FE5-426D-90C5-F7610D79393D}" type="sibTrans" cxnId="{291A343D-F7CF-4A73-A041-54F4DE4CC04B}">
      <dgm:prSet/>
      <dgm:spPr/>
      <dgm:t>
        <a:bodyPr/>
        <a:lstStyle/>
        <a:p>
          <a:endParaRPr lang="en-US"/>
        </a:p>
      </dgm:t>
    </dgm:pt>
    <dgm:pt modelId="{206F4A01-772E-4A44-93DA-D7D8180969AF}">
      <dgm:prSet/>
      <dgm:spPr/>
      <dgm:t>
        <a:bodyPr/>
        <a:lstStyle/>
        <a:p>
          <a:r>
            <a:rPr lang="en-US"/>
            <a:t>Difference </a:t>
          </a:r>
        </a:p>
      </dgm:t>
    </dgm:pt>
    <dgm:pt modelId="{87FD6A9A-4E6C-482C-A400-532E8230FE35}" type="parTrans" cxnId="{2D8BD553-8D6E-4D58-BF6F-F09C2C4C775E}">
      <dgm:prSet/>
      <dgm:spPr/>
      <dgm:t>
        <a:bodyPr/>
        <a:lstStyle/>
        <a:p>
          <a:endParaRPr lang="en-US"/>
        </a:p>
      </dgm:t>
    </dgm:pt>
    <dgm:pt modelId="{6B08EE51-A203-4CB1-9116-DAD13029A4C6}" type="sibTrans" cxnId="{2D8BD553-8D6E-4D58-BF6F-F09C2C4C775E}">
      <dgm:prSet/>
      <dgm:spPr/>
      <dgm:t>
        <a:bodyPr/>
        <a:lstStyle/>
        <a:p>
          <a:endParaRPr lang="en-US"/>
        </a:p>
      </dgm:t>
    </dgm:pt>
    <dgm:pt modelId="{1DCA0E6C-11D1-40E7-9D71-424D34ACB113}">
      <dgm:prSet/>
      <dgm:spPr/>
      <dgm:t>
        <a:bodyPr/>
        <a:lstStyle/>
        <a:p>
          <a:r>
            <a:rPr lang="en-US"/>
            <a:t>Association</a:t>
          </a:r>
        </a:p>
      </dgm:t>
    </dgm:pt>
    <dgm:pt modelId="{86F5C50D-373C-45DE-803C-FC765E087F51}" type="parTrans" cxnId="{0A470A94-7558-48AD-B4EF-DE1C6C82DAE9}">
      <dgm:prSet/>
      <dgm:spPr/>
      <dgm:t>
        <a:bodyPr/>
        <a:lstStyle/>
        <a:p>
          <a:endParaRPr lang="en-US"/>
        </a:p>
      </dgm:t>
    </dgm:pt>
    <dgm:pt modelId="{87C03A0E-C3DC-42DB-A28A-E21503BA13A4}" type="sibTrans" cxnId="{0A470A94-7558-48AD-B4EF-DE1C6C82DAE9}">
      <dgm:prSet/>
      <dgm:spPr/>
      <dgm:t>
        <a:bodyPr/>
        <a:lstStyle/>
        <a:p>
          <a:endParaRPr lang="en-US"/>
        </a:p>
      </dgm:t>
    </dgm:pt>
    <dgm:pt modelId="{E5783A19-6C16-41F5-B374-4AAC89528171}" type="pres">
      <dgm:prSet presAssocID="{6FA19E32-BE81-47C7-B7BB-B5A47D06A0AF}" presName="linear" presStyleCnt="0">
        <dgm:presLayoutVars>
          <dgm:dir/>
          <dgm:animLvl val="lvl"/>
          <dgm:resizeHandles val="exact"/>
        </dgm:presLayoutVars>
      </dgm:prSet>
      <dgm:spPr/>
    </dgm:pt>
    <dgm:pt modelId="{81F400F7-DA65-4C43-8885-57EA5238AA81}" type="pres">
      <dgm:prSet presAssocID="{582B4626-2C28-4DC9-87EB-1CD53DBAC4B9}" presName="parentLin" presStyleCnt="0"/>
      <dgm:spPr/>
    </dgm:pt>
    <dgm:pt modelId="{CC5E984E-0859-42CE-AFE6-3881569F434F}" type="pres">
      <dgm:prSet presAssocID="{582B4626-2C28-4DC9-87EB-1CD53DBAC4B9}" presName="parentLeftMargin" presStyleLbl="node1" presStyleIdx="0" presStyleCnt="3"/>
      <dgm:spPr/>
    </dgm:pt>
    <dgm:pt modelId="{D168712E-DA6E-46A2-9D9F-1129255B9FCE}" type="pres">
      <dgm:prSet presAssocID="{582B4626-2C28-4DC9-87EB-1CD53DBAC4B9}" presName="parentText" presStyleLbl="node1" presStyleIdx="0" presStyleCnt="3">
        <dgm:presLayoutVars>
          <dgm:chMax val="0"/>
          <dgm:bulletEnabled val="1"/>
        </dgm:presLayoutVars>
      </dgm:prSet>
      <dgm:spPr/>
    </dgm:pt>
    <dgm:pt modelId="{83B46202-7743-40C9-B945-E9FC4A61D924}" type="pres">
      <dgm:prSet presAssocID="{582B4626-2C28-4DC9-87EB-1CD53DBAC4B9}" presName="negativeSpace" presStyleCnt="0"/>
      <dgm:spPr/>
    </dgm:pt>
    <dgm:pt modelId="{FD571672-01F1-4C53-99DF-481C9EAE3A4E}" type="pres">
      <dgm:prSet presAssocID="{582B4626-2C28-4DC9-87EB-1CD53DBAC4B9}" presName="childText" presStyleLbl="conFgAcc1" presStyleIdx="0" presStyleCnt="3">
        <dgm:presLayoutVars>
          <dgm:bulletEnabled val="1"/>
        </dgm:presLayoutVars>
      </dgm:prSet>
      <dgm:spPr/>
    </dgm:pt>
    <dgm:pt modelId="{9A35E57D-B82B-456F-8337-F2F0F3C8831B}" type="pres">
      <dgm:prSet presAssocID="{A07035FA-3AF9-432D-81DC-948D05160C29}" presName="spaceBetweenRectangles" presStyleCnt="0"/>
      <dgm:spPr/>
    </dgm:pt>
    <dgm:pt modelId="{BDE87A3E-24D4-405B-B4FA-D61313D35A38}" type="pres">
      <dgm:prSet presAssocID="{97A6FC7B-625D-47E7-84B8-8FBC5C5CD485}" presName="parentLin" presStyleCnt="0"/>
      <dgm:spPr/>
    </dgm:pt>
    <dgm:pt modelId="{0754FC21-17C5-4FA0-9459-9E847EB25459}" type="pres">
      <dgm:prSet presAssocID="{97A6FC7B-625D-47E7-84B8-8FBC5C5CD485}" presName="parentLeftMargin" presStyleLbl="node1" presStyleIdx="0" presStyleCnt="3"/>
      <dgm:spPr/>
    </dgm:pt>
    <dgm:pt modelId="{E0FBD2A4-F468-473F-9C00-57CE89D1050A}" type="pres">
      <dgm:prSet presAssocID="{97A6FC7B-625D-47E7-84B8-8FBC5C5CD485}" presName="parentText" presStyleLbl="node1" presStyleIdx="1" presStyleCnt="3">
        <dgm:presLayoutVars>
          <dgm:chMax val="0"/>
          <dgm:bulletEnabled val="1"/>
        </dgm:presLayoutVars>
      </dgm:prSet>
      <dgm:spPr/>
    </dgm:pt>
    <dgm:pt modelId="{DD785146-15B8-4C9E-995D-9992337AEDE3}" type="pres">
      <dgm:prSet presAssocID="{97A6FC7B-625D-47E7-84B8-8FBC5C5CD485}" presName="negativeSpace" presStyleCnt="0"/>
      <dgm:spPr/>
    </dgm:pt>
    <dgm:pt modelId="{144A4C45-1792-44DF-A3E3-8CDD6E660870}" type="pres">
      <dgm:prSet presAssocID="{97A6FC7B-625D-47E7-84B8-8FBC5C5CD485}" presName="childText" presStyleLbl="conFgAcc1" presStyleIdx="1" presStyleCnt="3">
        <dgm:presLayoutVars>
          <dgm:bulletEnabled val="1"/>
        </dgm:presLayoutVars>
      </dgm:prSet>
      <dgm:spPr/>
    </dgm:pt>
    <dgm:pt modelId="{6506BD81-8D81-4BD0-A6C2-B7A4467D05D8}" type="pres">
      <dgm:prSet presAssocID="{B571D9F3-827A-4068-B56D-E464A8943F72}" presName="spaceBetweenRectangles" presStyleCnt="0"/>
      <dgm:spPr/>
    </dgm:pt>
    <dgm:pt modelId="{8FEE1A1F-28DC-4151-BD04-48CC14EDF9A3}" type="pres">
      <dgm:prSet presAssocID="{738602DE-20A9-4B94-9CE2-D9E5C62B3AA9}" presName="parentLin" presStyleCnt="0"/>
      <dgm:spPr/>
    </dgm:pt>
    <dgm:pt modelId="{858D58A5-2C62-48D7-BDD7-B2FF1C97501B}" type="pres">
      <dgm:prSet presAssocID="{738602DE-20A9-4B94-9CE2-D9E5C62B3AA9}" presName="parentLeftMargin" presStyleLbl="node1" presStyleIdx="1" presStyleCnt="3"/>
      <dgm:spPr/>
    </dgm:pt>
    <dgm:pt modelId="{6BCDCDD3-B9FF-4788-9EF1-FDFC72D58206}" type="pres">
      <dgm:prSet presAssocID="{738602DE-20A9-4B94-9CE2-D9E5C62B3AA9}" presName="parentText" presStyleLbl="node1" presStyleIdx="2" presStyleCnt="3">
        <dgm:presLayoutVars>
          <dgm:chMax val="0"/>
          <dgm:bulletEnabled val="1"/>
        </dgm:presLayoutVars>
      </dgm:prSet>
      <dgm:spPr/>
    </dgm:pt>
    <dgm:pt modelId="{52389AE9-6139-46E7-8571-D7FFAE6E2D48}" type="pres">
      <dgm:prSet presAssocID="{738602DE-20A9-4B94-9CE2-D9E5C62B3AA9}" presName="negativeSpace" presStyleCnt="0"/>
      <dgm:spPr/>
    </dgm:pt>
    <dgm:pt modelId="{7959F076-54C4-4590-BF68-4D517F9BF6B8}" type="pres">
      <dgm:prSet presAssocID="{738602DE-20A9-4B94-9CE2-D9E5C62B3AA9}" presName="childText" presStyleLbl="conFgAcc1" presStyleIdx="2" presStyleCnt="3">
        <dgm:presLayoutVars>
          <dgm:bulletEnabled val="1"/>
        </dgm:presLayoutVars>
      </dgm:prSet>
      <dgm:spPr/>
    </dgm:pt>
  </dgm:ptLst>
  <dgm:cxnLst>
    <dgm:cxn modelId="{16480604-D913-4D5A-907F-B10CE0A8BCFB}" type="presOf" srcId="{1DCA0E6C-11D1-40E7-9D71-424D34ACB113}" destId="{7959F076-54C4-4590-BF68-4D517F9BF6B8}" srcOrd="0" destOrd="2" presId="urn:microsoft.com/office/officeart/2005/8/layout/list1"/>
    <dgm:cxn modelId="{083B4D07-F85B-41ED-9034-5EE79048D3B7}" type="presOf" srcId="{97A6FC7B-625D-47E7-84B8-8FBC5C5CD485}" destId="{0754FC21-17C5-4FA0-9459-9E847EB25459}" srcOrd="0" destOrd="0" presId="urn:microsoft.com/office/officeart/2005/8/layout/list1"/>
    <dgm:cxn modelId="{93D3D60D-74EF-42D3-B560-476BBD901450}" srcId="{6FA19E32-BE81-47C7-B7BB-B5A47D06A0AF}" destId="{582B4626-2C28-4DC9-87EB-1CD53DBAC4B9}" srcOrd="0" destOrd="0" parTransId="{72E90830-B29C-4086-A5CE-3A003BF69D99}" sibTransId="{A07035FA-3AF9-432D-81DC-948D05160C29}"/>
    <dgm:cxn modelId="{9ADC0C2D-B4C6-41FD-8E7A-6CB93F13C09F}" srcId="{6FA19E32-BE81-47C7-B7BB-B5A47D06A0AF}" destId="{97A6FC7B-625D-47E7-84B8-8FBC5C5CD485}" srcOrd="1" destOrd="0" parTransId="{6AB33119-07C4-40D1-BF59-E38FEBC02285}" sibTransId="{B571D9F3-827A-4068-B56D-E464A8943F72}"/>
    <dgm:cxn modelId="{ED47342E-7EB2-47E2-9258-01FDDF16E269}" type="presOf" srcId="{14F5C5CF-E501-454D-9A4B-A695BE57C808}" destId="{7959F076-54C4-4590-BF68-4D517F9BF6B8}" srcOrd="0" destOrd="0" presId="urn:microsoft.com/office/officeart/2005/8/layout/list1"/>
    <dgm:cxn modelId="{291A343D-F7CF-4A73-A041-54F4DE4CC04B}" srcId="{738602DE-20A9-4B94-9CE2-D9E5C62B3AA9}" destId="{14F5C5CF-E501-454D-9A4B-A695BE57C808}" srcOrd="0" destOrd="0" parTransId="{A33489E8-EBB0-4A23-82E4-7B6314E6547A}" sibTransId="{A0C54357-5FE5-426D-90C5-F7610D79393D}"/>
    <dgm:cxn modelId="{2D8BD553-8D6E-4D58-BF6F-F09C2C4C775E}" srcId="{738602DE-20A9-4B94-9CE2-D9E5C62B3AA9}" destId="{206F4A01-772E-4A44-93DA-D7D8180969AF}" srcOrd="1" destOrd="0" parTransId="{87FD6A9A-4E6C-482C-A400-532E8230FE35}" sibTransId="{6B08EE51-A203-4CB1-9116-DAD13029A4C6}"/>
    <dgm:cxn modelId="{0A470A94-7558-48AD-B4EF-DE1C6C82DAE9}" srcId="{738602DE-20A9-4B94-9CE2-D9E5C62B3AA9}" destId="{1DCA0E6C-11D1-40E7-9D71-424D34ACB113}" srcOrd="2" destOrd="0" parTransId="{86F5C50D-373C-45DE-803C-FC765E087F51}" sibTransId="{87C03A0E-C3DC-42DB-A28A-E21503BA13A4}"/>
    <dgm:cxn modelId="{E9F5AAA5-70E4-4B4E-B8C4-5D551CC3523C}" type="presOf" srcId="{738602DE-20A9-4B94-9CE2-D9E5C62B3AA9}" destId="{6BCDCDD3-B9FF-4788-9EF1-FDFC72D58206}" srcOrd="1" destOrd="0" presId="urn:microsoft.com/office/officeart/2005/8/layout/list1"/>
    <dgm:cxn modelId="{C000AEB4-7E30-474A-92FA-15406D0D566F}" srcId="{6FA19E32-BE81-47C7-B7BB-B5A47D06A0AF}" destId="{738602DE-20A9-4B94-9CE2-D9E5C62B3AA9}" srcOrd="2" destOrd="0" parTransId="{5459ECEA-9D33-43FD-B1BA-5CB2ECA02D3A}" sibTransId="{9F175AB6-F5EC-49C9-A1AB-63577E0E8A94}"/>
    <dgm:cxn modelId="{C76741C6-1853-4F7F-97C8-A493A6A8C4CC}" type="presOf" srcId="{97A6FC7B-625D-47E7-84B8-8FBC5C5CD485}" destId="{E0FBD2A4-F468-473F-9C00-57CE89D1050A}" srcOrd="1" destOrd="0" presId="urn:microsoft.com/office/officeart/2005/8/layout/list1"/>
    <dgm:cxn modelId="{3F2CCCCF-7CC0-46B1-B735-0D18B5D4A5FD}" type="presOf" srcId="{582B4626-2C28-4DC9-87EB-1CD53DBAC4B9}" destId="{D168712E-DA6E-46A2-9D9F-1129255B9FCE}" srcOrd="1" destOrd="0" presId="urn:microsoft.com/office/officeart/2005/8/layout/list1"/>
    <dgm:cxn modelId="{EBE695DE-F970-43D7-B115-9DAB2894339F}" type="presOf" srcId="{6FA19E32-BE81-47C7-B7BB-B5A47D06A0AF}" destId="{E5783A19-6C16-41F5-B374-4AAC89528171}" srcOrd="0" destOrd="0" presId="urn:microsoft.com/office/officeart/2005/8/layout/list1"/>
    <dgm:cxn modelId="{88F387E7-D795-4F02-9796-9C77D3AE17C4}" type="presOf" srcId="{738602DE-20A9-4B94-9CE2-D9E5C62B3AA9}" destId="{858D58A5-2C62-48D7-BDD7-B2FF1C97501B}" srcOrd="0" destOrd="0" presId="urn:microsoft.com/office/officeart/2005/8/layout/list1"/>
    <dgm:cxn modelId="{DFF820F0-DF95-4ED1-B836-EFB69FDEAA7C}" type="presOf" srcId="{582B4626-2C28-4DC9-87EB-1CD53DBAC4B9}" destId="{CC5E984E-0859-42CE-AFE6-3881569F434F}" srcOrd="0" destOrd="0" presId="urn:microsoft.com/office/officeart/2005/8/layout/list1"/>
    <dgm:cxn modelId="{A7DAF4FD-D32F-4A1C-8F46-385AA7005A47}" type="presOf" srcId="{206F4A01-772E-4A44-93DA-D7D8180969AF}" destId="{7959F076-54C4-4590-BF68-4D517F9BF6B8}" srcOrd="0" destOrd="1" presId="urn:microsoft.com/office/officeart/2005/8/layout/list1"/>
    <dgm:cxn modelId="{CC472D16-A659-4A69-ABDE-3C233EFCF876}" type="presParOf" srcId="{E5783A19-6C16-41F5-B374-4AAC89528171}" destId="{81F400F7-DA65-4C43-8885-57EA5238AA81}" srcOrd="0" destOrd="0" presId="urn:microsoft.com/office/officeart/2005/8/layout/list1"/>
    <dgm:cxn modelId="{FBAA6E45-019D-4AE1-9323-16806CC0C157}" type="presParOf" srcId="{81F400F7-DA65-4C43-8885-57EA5238AA81}" destId="{CC5E984E-0859-42CE-AFE6-3881569F434F}" srcOrd="0" destOrd="0" presId="urn:microsoft.com/office/officeart/2005/8/layout/list1"/>
    <dgm:cxn modelId="{02FF15CD-F776-4DFC-8D4E-5CD8920B66BB}" type="presParOf" srcId="{81F400F7-DA65-4C43-8885-57EA5238AA81}" destId="{D168712E-DA6E-46A2-9D9F-1129255B9FCE}" srcOrd="1" destOrd="0" presId="urn:microsoft.com/office/officeart/2005/8/layout/list1"/>
    <dgm:cxn modelId="{D4F192C2-F2C8-42F1-9DA0-2FECDFDC8D8A}" type="presParOf" srcId="{E5783A19-6C16-41F5-B374-4AAC89528171}" destId="{83B46202-7743-40C9-B945-E9FC4A61D924}" srcOrd="1" destOrd="0" presId="urn:microsoft.com/office/officeart/2005/8/layout/list1"/>
    <dgm:cxn modelId="{2878843D-7FF3-43C1-B4E4-8BB35A971FA6}" type="presParOf" srcId="{E5783A19-6C16-41F5-B374-4AAC89528171}" destId="{FD571672-01F1-4C53-99DF-481C9EAE3A4E}" srcOrd="2" destOrd="0" presId="urn:microsoft.com/office/officeart/2005/8/layout/list1"/>
    <dgm:cxn modelId="{39242B62-8A2F-4A8C-A976-4F7C2AD17924}" type="presParOf" srcId="{E5783A19-6C16-41F5-B374-4AAC89528171}" destId="{9A35E57D-B82B-456F-8337-F2F0F3C8831B}" srcOrd="3" destOrd="0" presId="urn:microsoft.com/office/officeart/2005/8/layout/list1"/>
    <dgm:cxn modelId="{BB0D9424-223F-4C84-ABD9-E51BA4721F3D}" type="presParOf" srcId="{E5783A19-6C16-41F5-B374-4AAC89528171}" destId="{BDE87A3E-24D4-405B-B4FA-D61313D35A38}" srcOrd="4" destOrd="0" presId="urn:microsoft.com/office/officeart/2005/8/layout/list1"/>
    <dgm:cxn modelId="{153E655A-AD7F-4E1A-892A-0299C08570A9}" type="presParOf" srcId="{BDE87A3E-24D4-405B-B4FA-D61313D35A38}" destId="{0754FC21-17C5-4FA0-9459-9E847EB25459}" srcOrd="0" destOrd="0" presId="urn:microsoft.com/office/officeart/2005/8/layout/list1"/>
    <dgm:cxn modelId="{5CB25ABF-1859-4432-A344-A18EA3561559}" type="presParOf" srcId="{BDE87A3E-24D4-405B-B4FA-D61313D35A38}" destId="{E0FBD2A4-F468-473F-9C00-57CE89D1050A}" srcOrd="1" destOrd="0" presId="urn:microsoft.com/office/officeart/2005/8/layout/list1"/>
    <dgm:cxn modelId="{98A29BDF-F14C-4035-9750-BB7AA74B63D3}" type="presParOf" srcId="{E5783A19-6C16-41F5-B374-4AAC89528171}" destId="{DD785146-15B8-4C9E-995D-9992337AEDE3}" srcOrd="5" destOrd="0" presId="urn:microsoft.com/office/officeart/2005/8/layout/list1"/>
    <dgm:cxn modelId="{4D120363-2256-47B1-9462-350AF05F01A6}" type="presParOf" srcId="{E5783A19-6C16-41F5-B374-4AAC89528171}" destId="{144A4C45-1792-44DF-A3E3-8CDD6E660870}" srcOrd="6" destOrd="0" presId="urn:microsoft.com/office/officeart/2005/8/layout/list1"/>
    <dgm:cxn modelId="{BC302DAE-8E0A-4714-95DF-BD3826D9546F}" type="presParOf" srcId="{E5783A19-6C16-41F5-B374-4AAC89528171}" destId="{6506BD81-8D81-4BD0-A6C2-B7A4467D05D8}" srcOrd="7" destOrd="0" presId="urn:microsoft.com/office/officeart/2005/8/layout/list1"/>
    <dgm:cxn modelId="{E18EC1DF-CFD5-4885-8A87-D10DC2E6E450}" type="presParOf" srcId="{E5783A19-6C16-41F5-B374-4AAC89528171}" destId="{8FEE1A1F-28DC-4151-BD04-48CC14EDF9A3}" srcOrd="8" destOrd="0" presId="urn:microsoft.com/office/officeart/2005/8/layout/list1"/>
    <dgm:cxn modelId="{923864AF-C49E-41C0-9D22-AE08AAC5BB6F}" type="presParOf" srcId="{8FEE1A1F-28DC-4151-BD04-48CC14EDF9A3}" destId="{858D58A5-2C62-48D7-BDD7-B2FF1C97501B}" srcOrd="0" destOrd="0" presId="urn:microsoft.com/office/officeart/2005/8/layout/list1"/>
    <dgm:cxn modelId="{CF858232-12D0-4E74-9AF9-4F879A200D78}" type="presParOf" srcId="{8FEE1A1F-28DC-4151-BD04-48CC14EDF9A3}" destId="{6BCDCDD3-B9FF-4788-9EF1-FDFC72D58206}" srcOrd="1" destOrd="0" presId="urn:microsoft.com/office/officeart/2005/8/layout/list1"/>
    <dgm:cxn modelId="{5EFA9298-FB47-4841-A994-5969693497B4}" type="presParOf" srcId="{E5783A19-6C16-41F5-B374-4AAC89528171}" destId="{52389AE9-6139-46E7-8571-D7FFAE6E2D48}" srcOrd="9" destOrd="0" presId="urn:microsoft.com/office/officeart/2005/8/layout/list1"/>
    <dgm:cxn modelId="{6C53C17C-E7C5-4A80-83D4-11A4CAE37E98}" type="presParOf" srcId="{E5783A19-6C16-41F5-B374-4AAC89528171}" destId="{7959F076-54C4-4590-BF68-4D517F9BF6B8}"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5DCDC4-71F6-413C-BAC6-82C879FFF9A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9612AE-CA7C-4A6B-B130-217E3C089C58}">
      <dgm:prSet/>
      <dgm:spPr/>
      <dgm:t>
        <a:bodyPr/>
        <a:lstStyle/>
        <a:p>
          <a:pPr>
            <a:lnSpc>
              <a:spcPct val="100000"/>
            </a:lnSpc>
            <a:defRPr b="1"/>
          </a:pPr>
          <a:r>
            <a:rPr lang="en-US"/>
            <a:t>Communication </a:t>
          </a:r>
        </a:p>
      </dgm:t>
    </dgm:pt>
    <dgm:pt modelId="{79E099B1-F7BC-45F5-936A-AF275E3794CC}" type="parTrans" cxnId="{9D2A049E-123B-4F36-9E56-8D0990A190F8}">
      <dgm:prSet/>
      <dgm:spPr/>
      <dgm:t>
        <a:bodyPr/>
        <a:lstStyle/>
        <a:p>
          <a:endParaRPr lang="en-US"/>
        </a:p>
      </dgm:t>
    </dgm:pt>
    <dgm:pt modelId="{E943BAEE-8448-4F0D-95D4-95AE1F90EC6B}" type="sibTrans" cxnId="{9D2A049E-123B-4F36-9E56-8D0990A190F8}">
      <dgm:prSet/>
      <dgm:spPr/>
      <dgm:t>
        <a:bodyPr/>
        <a:lstStyle/>
        <a:p>
          <a:endParaRPr lang="en-US"/>
        </a:p>
      </dgm:t>
    </dgm:pt>
    <dgm:pt modelId="{5E36F96D-3ABA-4556-B101-63706074D741}">
      <dgm:prSet/>
      <dgm:spPr/>
      <dgm:t>
        <a:bodyPr/>
        <a:lstStyle/>
        <a:p>
          <a:pPr>
            <a:lnSpc>
              <a:spcPct val="100000"/>
            </a:lnSpc>
          </a:pPr>
          <a:r>
            <a:rPr lang="en-US"/>
            <a:t>A method of data collection involving questioning respondents to secure the desired information using a data collection instrument called a questionnaire.</a:t>
          </a:r>
        </a:p>
      </dgm:t>
    </dgm:pt>
    <dgm:pt modelId="{2CD8369C-629C-4A09-8359-7208FDBA4208}" type="parTrans" cxnId="{A4931DFF-1398-4667-BEF5-B71EE285683A}">
      <dgm:prSet/>
      <dgm:spPr/>
      <dgm:t>
        <a:bodyPr/>
        <a:lstStyle/>
        <a:p>
          <a:endParaRPr lang="en-US"/>
        </a:p>
      </dgm:t>
    </dgm:pt>
    <dgm:pt modelId="{6F800AAE-D1B3-4429-B6DD-FC0F6AE3B3CC}" type="sibTrans" cxnId="{A4931DFF-1398-4667-BEF5-B71EE285683A}">
      <dgm:prSet/>
      <dgm:spPr/>
      <dgm:t>
        <a:bodyPr/>
        <a:lstStyle/>
        <a:p>
          <a:endParaRPr lang="en-US"/>
        </a:p>
      </dgm:t>
    </dgm:pt>
    <dgm:pt modelId="{3029615D-E1B3-4178-B3B8-713E82863AFD}">
      <dgm:prSet/>
      <dgm:spPr/>
      <dgm:t>
        <a:bodyPr/>
        <a:lstStyle/>
        <a:p>
          <a:pPr>
            <a:lnSpc>
              <a:spcPct val="100000"/>
            </a:lnSpc>
            <a:defRPr b="1"/>
          </a:pPr>
          <a:r>
            <a:rPr lang="en-US"/>
            <a:t>Observation </a:t>
          </a:r>
        </a:p>
      </dgm:t>
    </dgm:pt>
    <dgm:pt modelId="{C36AB466-2ACC-47B5-AD6F-DC408EAF4CB2}" type="parTrans" cxnId="{17CB96D4-7D3E-47BA-A364-26516529597B}">
      <dgm:prSet/>
      <dgm:spPr/>
      <dgm:t>
        <a:bodyPr/>
        <a:lstStyle/>
        <a:p>
          <a:endParaRPr lang="en-US"/>
        </a:p>
      </dgm:t>
    </dgm:pt>
    <dgm:pt modelId="{AC42BBF6-E9EA-4BA5-8FE7-16905A0E1D8D}" type="sibTrans" cxnId="{17CB96D4-7D3E-47BA-A364-26516529597B}">
      <dgm:prSet/>
      <dgm:spPr/>
      <dgm:t>
        <a:bodyPr/>
        <a:lstStyle/>
        <a:p>
          <a:endParaRPr lang="en-US"/>
        </a:p>
      </dgm:t>
    </dgm:pt>
    <dgm:pt modelId="{4E09B8AA-A6A3-48D0-8B02-BDB3F7C78246}">
      <dgm:prSet/>
      <dgm:spPr/>
      <dgm:t>
        <a:bodyPr/>
        <a:lstStyle/>
        <a:p>
          <a:pPr>
            <a:lnSpc>
              <a:spcPct val="100000"/>
            </a:lnSpc>
          </a:pPr>
          <a:r>
            <a:rPr lang="en-US"/>
            <a:t>A method of data collection in which the situation of interest is watched, and the relevant facts, actions, or behaviors are recorded </a:t>
          </a:r>
        </a:p>
      </dgm:t>
    </dgm:pt>
    <dgm:pt modelId="{6B7EF5EA-C419-4503-9E3A-A9DE1B5EEB8F}" type="parTrans" cxnId="{5E7A8EB8-CB67-430A-8933-F5223ED6E6FD}">
      <dgm:prSet/>
      <dgm:spPr/>
      <dgm:t>
        <a:bodyPr/>
        <a:lstStyle/>
        <a:p>
          <a:endParaRPr lang="en-US"/>
        </a:p>
      </dgm:t>
    </dgm:pt>
    <dgm:pt modelId="{1D624DF8-DE28-4207-B200-B9A3F42A0383}" type="sibTrans" cxnId="{5E7A8EB8-CB67-430A-8933-F5223ED6E6FD}">
      <dgm:prSet/>
      <dgm:spPr/>
      <dgm:t>
        <a:bodyPr/>
        <a:lstStyle/>
        <a:p>
          <a:endParaRPr lang="en-US"/>
        </a:p>
      </dgm:t>
    </dgm:pt>
    <dgm:pt modelId="{469091A8-08CC-4A0D-BAA3-D691D818F3AE}" type="pres">
      <dgm:prSet presAssocID="{3D5DCDC4-71F6-413C-BAC6-82C879FFF9AA}" presName="root" presStyleCnt="0">
        <dgm:presLayoutVars>
          <dgm:dir/>
          <dgm:resizeHandles val="exact"/>
        </dgm:presLayoutVars>
      </dgm:prSet>
      <dgm:spPr/>
    </dgm:pt>
    <dgm:pt modelId="{3426B841-DC3D-44E8-8039-ADC367A0964B}" type="pres">
      <dgm:prSet presAssocID="{D59612AE-CA7C-4A6B-B130-217E3C089C58}" presName="compNode" presStyleCnt="0"/>
      <dgm:spPr/>
    </dgm:pt>
    <dgm:pt modelId="{873090E2-E35D-4E1C-ABA6-26DB9C5D18E0}" type="pres">
      <dgm:prSet presAssocID="{D59612AE-CA7C-4A6B-B130-217E3C089C58}"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1BDB6FA-ECF6-4B6F-BC82-DA918804B74F}" type="pres">
      <dgm:prSet presAssocID="{D59612AE-CA7C-4A6B-B130-217E3C089C58}" presName="iconSpace" presStyleCnt="0"/>
      <dgm:spPr/>
    </dgm:pt>
    <dgm:pt modelId="{4E40D8EF-D0B8-4198-ACD9-F07BB170AC74}" type="pres">
      <dgm:prSet presAssocID="{D59612AE-CA7C-4A6B-B130-217E3C089C58}" presName="parTx" presStyleLbl="revTx" presStyleIdx="0" presStyleCnt="4">
        <dgm:presLayoutVars>
          <dgm:chMax val="0"/>
          <dgm:chPref val="0"/>
        </dgm:presLayoutVars>
      </dgm:prSet>
      <dgm:spPr/>
    </dgm:pt>
    <dgm:pt modelId="{0B8CC03B-3092-4149-8D45-2CB42CBCC036}" type="pres">
      <dgm:prSet presAssocID="{D59612AE-CA7C-4A6B-B130-217E3C089C58}" presName="txSpace" presStyleCnt="0"/>
      <dgm:spPr/>
    </dgm:pt>
    <dgm:pt modelId="{0A7E00C3-9990-4BA0-89CF-1A29B3AADED2}" type="pres">
      <dgm:prSet presAssocID="{D59612AE-CA7C-4A6B-B130-217E3C089C58}" presName="desTx" presStyleLbl="revTx" presStyleIdx="1" presStyleCnt="4">
        <dgm:presLayoutVars/>
      </dgm:prSet>
      <dgm:spPr/>
    </dgm:pt>
    <dgm:pt modelId="{3D68DFE7-1E3D-4104-A941-71C6823B2337}" type="pres">
      <dgm:prSet presAssocID="{E943BAEE-8448-4F0D-95D4-95AE1F90EC6B}" presName="sibTrans" presStyleCnt="0"/>
      <dgm:spPr/>
    </dgm:pt>
    <dgm:pt modelId="{C8DB4F34-F67E-49BB-A7AE-02D0BFC96406}" type="pres">
      <dgm:prSet presAssocID="{3029615D-E1B3-4178-B3B8-713E82863AFD}" presName="compNode" presStyleCnt="0"/>
      <dgm:spPr/>
    </dgm:pt>
    <dgm:pt modelId="{2E60CD9F-5C75-4CD8-8067-8C35379A5B24}" type="pres">
      <dgm:prSet presAssocID="{3029615D-E1B3-4178-B3B8-713E82863AF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
        </a:ext>
      </dgm:extLst>
    </dgm:pt>
    <dgm:pt modelId="{873BB52D-1D78-4CD6-9F49-167020D5663C}" type="pres">
      <dgm:prSet presAssocID="{3029615D-E1B3-4178-B3B8-713E82863AFD}" presName="iconSpace" presStyleCnt="0"/>
      <dgm:spPr/>
    </dgm:pt>
    <dgm:pt modelId="{D9C13746-7A42-41D4-8641-68FA982B97A1}" type="pres">
      <dgm:prSet presAssocID="{3029615D-E1B3-4178-B3B8-713E82863AFD}" presName="parTx" presStyleLbl="revTx" presStyleIdx="2" presStyleCnt="4">
        <dgm:presLayoutVars>
          <dgm:chMax val="0"/>
          <dgm:chPref val="0"/>
        </dgm:presLayoutVars>
      </dgm:prSet>
      <dgm:spPr/>
    </dgm:pt>
    <dgm:pt modelId="{31AD8E31-F534-4A23-9F1A-78F38F2D7A65}" type="pres">
      <dgm:prSet presAssocID="{3029615D-E1B3-4178-B3B8-713E82863AFD}" presName="txSpace" presStyleCnt="0"/>
      <dgm:spPr/>
    </dgm:pt>
    <dgm:pt modelId="{DDD1F975-687E-4665-BCFE-47C350D07D4F}" type="pres">
      <dgm:prSet presAssocID="{3029615D-E1B3-4178-B3B8-713E82863AFD}" presName="desTx" presStyleLbl="revTx" presStyleIdx="3" presStyleCnt="4">
        <dgm:presLayoutVars/>
      </dgm:prSet>
      <dgm:spPr/>
    </dgm:pt>
  </dgm:ptLst>
  <dgm:cxnLst>
    <dgm:cxn modelId="{1476B05D-69D5-40EC-9D02-5F5F8718D6DF}" type="presOf" srcId="{5E36F96D-3ABA-4556-B101-63706074D741}" destId="{0A7E00C3-9990-4BA0-89CF-1A29B3AADED2}" srcOrd="0" destOrd="0" presId="urn:microsoft.com/office/officeart/2018/5/layout/CenteredIconLabelDescriptionList"/>
    <dgm:cxn modelId="{029DCC95-E5FB-46A0-95D3-8117A80ADB91}" type="presOf" srcId="{D59612AE-CA7C-4A6B-B130-217E3C089C58}" destId="{4E40D8EF-D0B8-4198-ACD9-F07BB170AC74}" srcOrd="0" destOrd="0" presId="urn:microsoft.com/office/officeart/2018/5/layout/CenteredIconLabelDescriptionList"/>
    <dgm:cxn modelId="{9D2A049E-123B-4F36-9E56-8D0990A190F8}" srcId="{3D5DCDC4-71F6-413C-BAC6-82C879FFF9AA}" destId="{D59612AE-CA7C-4A6B-B130-217E3C089C58}" srcOrd="0" destOrd="0" parTransId="{79E099B1-F7BC-45F5-936A-AF275E3794CC}" sibTransId="{E943BAEE-8448-4F0D-95D4-95AE1F90EC6B}"/>
    <dgm:cxn modelId="{5E7A8EB8-CB67-430A-8933-F5223ED6E6FD}" srcId="{3029615D-E1B3-4178-B3B8-713E82863AFD}" destId="{4E09B8AA-A6A3-48D0-8B02-BDB3F7C78246}" srcOrd="0" destOrd="0" parTransId="{6B7EF5EA-C419-4503-9E3A-A9DE1B5EEB8F}" sibTransId="{1D624DF8-DE28-4207-B200-B9A3F42A0383}"/>
    <dgm:cxn modelId="{EAB654BC-8A2E-4547-A6AD-B041B388B3C6}" type="presOf" srcId="{3029615D-E1B3-4178-B3B8-713E82863AFD}" destId="{D9C13746-7A42-41D4-8641-68FA982B97A1}" srcOrd="0" destOrd="0" presId="urn:microsoft.com/office/officeart/2018/5/layout/CenteredIconLabelDescriptionList"/>
    <dgm:cxn modelId="{29514EC1-843D-4FBB-B2DF-C9DE56B0680B}" type="presOf" srcId="{4E09B8AA-A6A3-48D0-8B02-BDB3F7C78246}" destId="{DDD1F975-687E-4665-BCFE-47C350D07D4F}" srcOrd="0" destOrd="0" presId="urn:microsoft.com/office/officeart/2018/5/layout/CenteredIconLabelDescriptionList"/>
    <dgm:cxn modelId="{17CB96D4-7D3E-47BA-A364-26516529597B}" srcId="{3D5DCDC4-71F6-413C-BAC6-82C879FFF9AA}" destId="{3029615D-E1B3-4178-B3B8-713E82863AFD}" srcOrd="1" destOrd="0" parTransId="{C36AB466-2ACC-47B5-AD6F-DC408EAF4CB2}" sibTransId="{AC42BBF6-E9EA-4BA5-8FE7-16905A0E1D8D}"/>
    <dgm:cxn modelId="{27EC25DF-0F0F-4162-A0DC-8BA2230262F9}" type="presOf" srcId="{3D5DCDC4-71F6-413C-BAC6-82C879FFF9AA}" destId="{469091A8-08CC-4A0D-BAA3-D691D818F3AE}" srcOrd="0" destOrd="0" presId="urn:microsoft.com/office/officeart/2018/5/layout/CenteredIconLabelDescriptionList"/>
    <dgm:cxn modelId="{A4931DFF-1398-4667-BEF5-B71EE285683A}" srcId="{D59612AE-CA7C-4A6B-B130-217E3C089C58}" destId="{5E36F96D-3ABA-4556-B101-63706074D741}" srcOrd="0" destOrd="0" parTransId="{2CD8369C-629C-4A09-8359-7208FDBA4208}" sibTransId="{6F800AAE-D1B3-4429-B6DD-FC0F6AE3B3CC}"/>
    <dgm:cxn modelId="{69DFD560-8008-4C9D-872F-9718705622D5}" type="presParOf" srcId="{469091A8-08CC-4A0D-BAA3-D691D818F3AE}" destId="{3426B841-DC3D-44E8-8039-ADC367A0964B}" srcOrd="0" destOrd="0" presId="urn:microsoft.com/office/officeart/2018/5/layout/CenteredIconLabelDescriptionList"/>
    <dgm:cxn modelId="{4122D1AE-1C5E-463A-A569-A86EDDCAE157}" type="presParOf" srcId="{3426B841-DC3D-44E8-8039-ADC367A0964B}" destId="{873090E2-E35D-4E1C-ABA6-26DB9C5D18E0}" srcOrd="0" destOrd="0" presId="urn:microsoft.com/office/officeart/2018/5/layout/CenteredIconLabelDescriptionList"/>
    <dgm:cxn modelId="{DD3BB2D1-A6C5-4D2E-AB45-F322A14EAA8A}" type="presParOf" srcId="{3426B841-DC3D-44E8-8039-ADC367A0964B}" destId="{D1BDB6FA-ECF6-4B6F-BC82-DA918804B74F}" srcOrd="1" destOrd="0" presId="urn:microsoft.com/office/officeart/2018/5/layout/CenteredIconLabelDescriptionList"/>
    <dgm:cxn modelId="{95486A05-9528-4DBA-B397-B624CC03FBC2}" type="presParOf" srcId="{3426B841-DC3D-44E8-8039-ADC367A0964B}" destId="{4E40D8EF-D0B8-4198-ACD9-F07BB170AC74}" srcOrd="2" destOrd="0" presId="urn:microsoft.com/office/officeart/2018/5/layout/CenteredIconLabelDescriptionList"/>
    <dgm:cxn modelId="{C1BAACC1-54DA-4F07-BB7A-31DBD616B476}" type="presParOf" srcId="{3426B841-DC3D-44E8-8039-ADC367A0964B}" destId="{0B8CC03B-3092-4149-8D45-2CB42CBCC036}" srcOrd="3" destOrd="0" presId="urn:microsoft.com/office/officeart/2018/5/layout/CenteredIconLabelDescriptionList"/>
    <dgm:cxn modelId="{18DD3A03-6688-4C18-9590-C1EF590F30A9}" type="presParOf" srcId="{3426B841-DC3D-44E8-8039-ADC367A0964B}" destId="{0A7E00C3-9990-4BA0-89CF-1A29B3AADED2}" srcOrd="4" destOrd="0" presId="urn:microsoft.com/office/officeart/2018/5/layout/CenteredIconLabelDescriptionList"/>
    <dgm:cxn modelId="{30B9BDB2-C88D-452B-B831-DA55C18D7331}" type="presParOf" srcId="{469091A8-08CC-4A0D-BAA3-D691D818F3AE}" destId="{3D68DFE7-1E3D-4104-A941-71C6823B2337}" srcOrd="1" destOrd="0" presId="urn:microsoft.com/office/officeart/2018/5/layout/CenteredIconLabelDescriptionList"/>
    <dgm:cxn modelId="{A6CD754A-A9BB-45CE-89D4-17DB0BE68850}" type="presParOf" srcId="{469091A8-08CC-4A0D-BAA3-D691D818F3AE}" destId="{C8DB4F34-F67E-49BB-A7AE-02D0BFC96406}" srcOrd="2" destOrd="0" presId="urn:microsoft.com/office/officeart/2018/5/layout/CenteredIconLabelDescriptionList"/>
    <dgm:cxn modelId="{8F0AF769-EC99-4902-B593-F0A5E71D499B}" type="presParOf" srcId="{C8DB4F34-F67E-49BB-A7AE-02D0BFC96406}" destId="{2E60CD9F-5C75-4CD8-8067-8C35379A5B24}" srcOrd="0" destOrd="0" presId="urn:microsoft.com/office/officeart/2018/5/layout/CenteredIconLabelDescriptionList"/>
    <dgm:cxn modelId="{5DEFE860-8007-4050-877E-74864EB9B9AD}" type="presParOf" srcId="{C8DB4F34-F67E-49BB-A7AE-02D0BFC96406}" destId="{873BB52D-1D78-4CD6-9F49-167020D5663C}" srcOrd="1" destOrd="0" presId="urn:microsoft.com/office/officeart/2018/5/layout/CenteredIconLabelDescriptionList"/>
    <dgm:cxn modelId="{6C5777A4-AD43-4E89-8F4C-FE9729B13695}" type="presParOf" srcId="{C8DB4F34-F67E-49BB-A7AE-02D0BFC96406}" destId="{D9C13746-7A42-41D4-8641-68FA982B97A1}" srcOrd="2" destOrd="0" presId="urn:microsoft.com/office/officeart/2018/5/layout/CenteredIconLabelDescriptionList"/>
    <dgm:cxn modelId="{37658422-27C9-4ED9-9139-9E0A01D83235}" type="presParOf" srcId="{C8DB4F34-F67E-49BB-A7AE-02D0BFC96406}" destId="{31AD8E31-F534-4A23-9F1A-78F38F2D7A65}" srcOrd="3" destOrd="0" presId="urn:microsoft.com/office/officeart/2018/5/layout/CenteredIconLabelDescriptionList"/>
    <dgm:cxn modelId="{773DDF94-680F-4880-960E-33AEA463B81A}" type="presParOf" srcId="{C8DB4F34-F67E-49BB-A7AE-02D0BFC96406}" destId="{DDD1F975-687E-4665-BCFE-47C350D07D4F}"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A88D82-DC29-48C2-ACDE-507BA179DE75}">
      <dsp:nvSpPr>
        <dsp:cNvPr id="0" name=""/>
        <dsp:cNvSpPr/>
      </dsp:nvSpPr>
      <dsp:spPr>
        <a:xfrm>
          <a:off x="212335" y="469890"/>
          <a:ext cx="1335915" cy="133591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3A7C74-41D2-4133-8DA3-E3D9B44824A5}">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3F598-BC29-452C-A42D-332BE4B197F3}">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Thank you for taking the survey</a:t>
          </a:r>
        </a:p>
      </dsp:txBody>
      <dsp:txXfrm>
        <a:off x="1834517" y="469890"/>
        <a:ext cx="3148942" cy="1335915"/>
      </dsp:txXfrm>
    </dsp:sp>
    <dsp:sp modelId="{9F51AFB1-2D2C-40F4-86CE-E92268F7F302}">
      <dsp:nvSpPr>
        <dsp:cNvPr id="0" name=""/>
        <dsp:cNvSpPr/>
      </dsp:nvSpPr>
      <dsp:spPr>
        <a:xfrm>
          <a:off x="5532139" y="469890"/>
          <a:ext cx="1335915" cy="133591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2D4656-5D27-4C18-8BE7-A29DAEFC6FCC}">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54147E-0E65-494E-B6F2-0C1BC597F6D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Lecture slides and notes</a:t>
          </a:r>
        </a:p>
      </dsp:txBody>
      <dsp:txXfrm>
        <a:off x="7154322" y="469890"/>
        <a:ext cx="3148942" cy="1335915"/>
      </dsp:txXfrm>
    </dsp:sp>
    <dsp:sp modelId="{AA802379-66E9-4211-9C15-2A485FA7578A}">
      <dsp:nvSpPr>
        <dsp:cNvPr id="0" name=""/>
        <dsp:cNvSpPr/>
      </dsp:nvSpPr>
      <dsp:spPr>
        <a:xfrm>
          <a:off x="212335" y="2545532"/>
          <a:ext cx="1335915" cy="133591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038212-71E8-4F19-A1AC-073E83176753}">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A0CC58-6A66-40D9-A7E1-E50356E9A8FD}">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Textbook materials and quizzes</a:t>
          </a:r>
        </a:p>
      </dsp:txBody>
      <dsp:txXfrm>
        <a:off x="1834517" y="2545532"/>
        <a:ext cx="3148942" cy="1335915"/>
      </dsp:txXfrm>
    </dsp:sp>
    <dsp:sp modelId="{6D7DCFF6-6FC4-4CE2-8050-A751351D0D12}">
      <dsp:nvSpPr>
        <dsp:cNvPr id="0" name=""/>
        <dsp:cNvSpPr/>
      </dsp:nvSpPr>
      <dsp:spPr>
        <a:xfrm>
          <a:off x="5532139" y="2545532"/>
          <a:ext cx="1335915" cy="133591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8137EC-A2CC-418E-B45E-931A80F89B76}">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5B63DD-41BF-466A-A850-7F57F35CDFF1}">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Confidence</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571672-01F1-4C53-99DF-481C9EAE3A4E}">
      <dsp:nvSpPr>
        <dsp:cNvPr id="0" name=""/>
        <dsp:cNvSpPr/>
      </dsp:nvSpPr>
      <dsp:spPr>
        <a:xfrm>
          <a:off x="0" y="832459"/>
          <a:ext cx="6666833" cy="6300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168712E-DA6E-46A2-9D9F-1129255B9FCE}">
      <dsp:nvSpPr>
        <dsp:cNvPr id="0" name=""/>
        <dsp:cNvSpPr/>
      </dsp:nvSpPr>
      <dsp:spPr>
        <a:xfrm>
          <a:off x="333341" y="463459"/>
          <a:ext cx="4666783" cy="738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Reminder: Evidence of Causality </a:t>
          </a:r>
        </a:p>
      </dsp:txBody>
      <dsp:txXfrm>
        <a:off x="369367" y="499485"/>
        <a:ext cx="4594731" cy="665948"/>
      </dsp:txXfrm>
    </dsp:sp>
    <dsp:sp modelId="{144A4C45-1792-44DF-A3E3-8CDD6E660870}">
      <dsp:nvSpPr>
        <dsp:cNvPr id="0" name=""/>
        <dsp:cNvSpPr/>
      </dsp:nvSpPr>
      <dsp:spPr>
        <a:xfrm>
          <a:off x="0" y="1966460"/>
          <a:ext cx="6666833" cy="630000"/>
        </a:xfrm>
        <a:prstGeom prst="rect">
          <a:avLst/>
        </a:prstGeom>
        <a:solidFill>
          <a:schemeClr val="lt1">
            <a:alpha val="90000"/>
            <a:hueOff val="0"/>
            <a:satOff val="0"/>
            <a:lumOff val="0"/>
            <a:alphaOff val="0"/>
          </a:schemeClr>
        </a:solidFill>
        <a:ln w="6350" cap="flat" cmpd="sng" algn="ctr">
          <a:solidFill>
            <a:schemeClr val="accent2">
              <a:hueOff val="-727682"/>
              <a:satOff val="-41964"/>
              <a:lumOff val="4314"/>
              <a:alphaOff val="0"/>
            </a:schemeClr>
          </a:solidFill>
          <a:prstDash val="solid"/>
          <a:miter lim="800000"/>
        </a:ln>
        <a:effectLst/>
      </dsp:spPr>
      <dsp:style>
        <a:lnRef idx="1">
          <a:scrgbClr r="0" g="0" b="0"/>
        </a:lnRef>
        <a:fillRef idx="1">
          <a:scrgbClr r="0" g="0" b="0"/>
        </a:fillRef>
        <a:effectRef idx="0">
          <a:scrgbClr r="0" g="0" b="0"/>
        </a:effectRef>
        <a:fontRef idx="minor"/>
      </dsp:style>
    </dsp:sp>
    <dsp:sp modelId="{E0FBD2A4-F468-473F-9C00-57CE89D1050A}">
      <dsp:nvSpPr>
        <dsp:cNvPr id="0" name=""/>
        <dsp:cNvSpPr/>
      </dsp:nvSpPr>
      <dsp:spPr>
        <a:xfrm>
          <a:off x="333341" y="1597459"/>
          <a:ext cx="4666783" cy="738000"/>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Constructs vs. Variables </a:t>
          </a:r>
        </a:p>
      </dsp:txBody>
      <dsp:txXfrm>
        <a:off x="369367" y="1633485"/>
        <a:ext cx="4594731" cy="665948"/>
      </dsp:txXfrm>
    </dsp:sp>
    <dsp:sp modelId="{7959F076-54C4-4590-BF68-4D517F9BF6B8}">
      <dsp:nvSpPr>
        <dsp:cNvPr id="0" name=""/>
        <dsp:cNvSpPr/>
      </dsp:nvSpPr>
      <dsp:spPr>
        <a:xfrm>
          <a:off x="0" y="3100460"/>
          <a:ext cx="6666833" cy="1890000"/>
        </a:xfrm>
        <a:prstGeom prst="rect">
          <a:avLst/>
        </a:prstGeom>
        <a:solidFill>
          <a:schemeClr val="lt1">
            <a:alpha val="90000"/>
            <a:hueOff val="0"/>
            <a:satOff val="0"/>
            <a:lumOff val="0"/>
            <a:alphaOff val="0"/>
          </a:schemeClr>
        </a:solidFill>
        <a:ln w="6350" cap="flat" cmpd="sng" algn="ctr">
          <a:solidFill>
            <a:schemeClr val="accent2">
              <a:hueOff val="-1455363"/>
              <a:satOff val="-83928"/>
              <a:lumOff val="862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17420" tIns="520700" rIns="517420"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Descriptive</a:t>
          </a:r>
        </a:p>
        <a:p>
          <a:pPr marL="228600" lvl="1" indent="-228600" algn="l" defTabSz="1111250">
            <a:lnSpc>
              <a:spcPct val="90000"/>
            </a:lnSpc>
            <a:spcBef>
              <a:spcPct val="0"/>
            </a:spcBef>
            <a:spcAft>
              <a:spcPct val="15000"/>
            </a:spcAft>
            <a:buChar char="•"/>
          </a:pPr>
          <a:r>
            <a:rPr lang="en-US" sz="2500" kern="1200"/>
            <a:t>Difference </a:t>
          </a:r>
        </a:p>
        <a:p>
          <a:pPr marL="228600" lvl="1" indent="-228600" algn="l" defTabSz="1111250">
            <a:lnSpc>
              <a:spcPct val="90000"/>
            </a:lnSpc>
            <a:spcBef>
              <a:spcPct val="0"/>
            </a:spcBef>
            <a:spcAft>
              <a:spcPct val="15000"/>
            </a:spcAft>
            <a:buChar char="•"/>
          </a:pPr>
          <a:r>
            <a:rPr lang="en-US" sz="2500" kern="1200"/>
            <a:t>Association</a:t>
          </a:r>
        </a:p>
      </dsp:txBody>
      <dsp:txXfrm>
        <a:off x="0" y="3100460"/>
        <a:ext cx="6666833" cy="1890000"/>
      </dsp:txXfrm>
    </dsp:sp>
    <dsp:sp modelId="{6BCDCDD3-B9FF-4788-9EF1-FDFC72D58206}">
      <dsp:nvSpPr>
        <dsp:cNvPr id="0" name=""/>
        <dsp:cNvSpPr/>
      </dsp:nvSpPr>
      <dsp:spPr>
        <a:xfrm>
          <a:off x="333341" y="2731460"/>
          <a:ext cx="4666783" cy="738000"/>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6393" tIns="0" rIns="176393" bIns="0" numCol="1" spcCol="1270" anchor="ctr" anchorCtr="0">
          <a:noAutofit/>
        </a:bodyPr>
        <a:lstStyle/>
        <a:p>
          <a:pPr marL="0" lvl="0" indent="0" algn="l" defTabSz="1111250">
            <a:lnSpc>
              <a:spcPct val="90000"/>
            </a:lnSpc>
            <a:spcBef>
              <a:spcPct val="0"/>
            </a:spcBef>
            <a:spcAft>
              <a:spcPct val="35000"/>
            </a:spcAft>
            <a:buNone/>
          </a:pPr>
          <a:r>
            <a:rPr lang="en-US" sz="2500" kern="1200"/>
            <a:t>Analyses: </a:t>
          </a:r>
        </a:p>
      </dsp:txBody>
      <dsp:txXfrm>
        <a:off x="369367" y="2767486"/>
        <a:ext cx="4594731" cy="6659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3090E2-E35D-4E1C-ABA6-26DB9C5D18E0}">
      <dsp:nvSpPr>
        <dsp:cNvPr id="0" name=""/>
        <dsp:cNvSpPr/>
      </dsp:nvSpPr>
      <dsp:spPr>
        <a:xfrm>
          <a:off x="2169914" y="368098"/>
          <a:ext cx="1512000" cy="1512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40D8EF-D0B8-4198-ACD9-F07BB170AC74}">
      <dsp:nvSpPr>
        <dsp:cNvPr id="0" name=""/>
        <dsp:cNvSpPr/>
      </dsp:nvSpPr>
      <dsp:spPr>
        <a:xfrm>
          <a:off x="765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Communication </a:t>
          </a:r>
        </a:p>
      </dsp:txBody>
      <dsp:txXfrm>
        <a:off x="765914" y="2028732"/>
        <a:ext cx="4320000" cy="648000"/>
      </dsp:txXfrm>
    </dsp:sp>
    <dsp:sp modelId="{0A7E00C3-9990-4BA0-89CF-1A29B3AADED2}">
      <dsp:nvSpPr>
        <dsp:cNvPr id="0" name=""/>
        <dsp:cNvSpPr/>
      </dsp:nvSpPr>
      <dsp:spPr>
        <a:xfrm>
          <a:off x="765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involving questioning respondents to secure the desired information using a data collection instrument called a questionnaire.</a:t>
          </a:r>
        </a:p>
      </dsp:txBody>
      <dsp:txXfrm>
        <a:off x="765914" y="2745865"/>
        <a:ext cx="4320000" cy="1078841"/>
      </dsp:txXfrm>
    </dsp:sp>
    <dsp:sp modelId="{2E60CD9F-5C75-4CD8-8067-8C35379A5B24}">
      <dsp:nvSpPr>
        <dsp:cNvPr id="0" name=""/>
        <dsp:cNvSpPr/>
      </dsp:nvSpPr>
      <dsp:spPr>
        <a:xfrm>
          <a:off x="7245914" y="368098"/>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C13746-7A42-41D4-8641-68FA982B97A1}">
      <dsp:nvSpPr>
        <dsp:cNvPr id="0" name=""/>
        <dsp:cNvSpPr/>
      </dsp:nvSpPr>
      <dsp:spPr>
        <a:xfrm>
          <a:off x="5841914" y="202873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Observation </a:t>
          </a:r>
        </a:p>
      </dsp:txBody>
      <dsp:txXfrm>
        <a:off x="5841914" y="2028732"/>
        <a:ext cx="4320000" cy="648000"/>
      </dsp:txXfrm>
    </dsp:sp>
    <dsp:sp modelId="{DDD1F975-687E-4665-BCFE-47C350D07D4F}">
      <dsp:nvSpPr>
        <dsp:cNvPr id="0" name=""/>
        <dsp:cNvSpPr/>
      </dsp:nvSpPr>
      <dsp:spPr>
        <a:xfrm>
          <a:off x="5841914" y="2745865"/>
          <a:ext cx="4320000" cy="10788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 method of data collection in which the situation of interest is watched, and the relevant facts, actions, or behaviors are recorded </a:t>
          </a:r>
        </a:p>
      </dsp:txBody>
      <dsp:txXfrm>
        <a:off x="5841914" y="2745865"/>
        <a:ext cx="4320000" cy="107884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9/19/2021</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9/19/2021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taking the survey. It really helps </a:t>
            </a:r>
          </a:p>
          <a:p>
            <a:r>
              <a:rPr lang="en-US" dirty="0"/>
              <a:t>So I noticed the overarching theme is that </a:t>
            </a:r>
          </a:p>
          <a:p>
            <a:pPr marL="228600" indent="-228600">
              <a:buAutoNum type="arabicPeriod"/>
            </a:pPr>
            <a:r>
              <a:rPr lang="en-US" dirty="0"/>
              <a:t>I talk through slides too fast, which some of you can’t catch up or take notes. And some slides I even just brush through it. So I just want to remind you that it’s fine if you want to take notes, but all of my slides will be available along with my notes after class. Hence, technically, you don’t have to take notes. And I will go over how you can obtain the slides again. Moreover, some slides that I do not think are important, then I will just brush through them, and obviously you can review them if you wish </a:t>
            </a:r>
          </a:p>
          <a:p>
            <a:pPr marL="228600" indent="-228600">
              <a:buAutoNum type="arabicPeriod"/>
            </a:pPr>
            <a:r>
              <a:rPr lang="en-US" dirty="0"/>
              <a:t>A second theme is that you want me to cover more textbook materials and things that will be tested in quizzes. However, as I mentioned in the first class, I don’t want to repeat what you’ve already read in the textbook. I want to show you above and beyond the textbook or its application. If you don’t understand any concepts from textbook, please feel free to ask me. But I will only go over those that I think you will find more difficult to understand. Furthermore, regarding the quizzes, they are materials from both the textbook and lectures. Plus, it’s open book and open note. Hence, as long as you review the slides and have your book with you, then you should be fine. Moreover, I always see that almost all of you score 9 or 10 already. I believe this shouldn’t be a problem </a:t>
            </a:r>
          </a:p>
          <a:p>
            <a:pPr marL="228600" indent="-228600">
              <a:buAutoNum type="arabicPeriod"/>
            </a:pPr>
            <a:r>
              <a:rPr lang="en-US" dirty="0"/>
              <a:t>Lastly, another theme is that a lot of you suggested me to be more confident. In my defense, I was just trying to get instant feedback. I just don’t know if I explain myself clear, should I explain something again or should I move onto the next topic. Hence, that’s why I want your help in letting me know that you understand the lecture and we can move on. Maybe giving a nod would suffice </a:t>
            </a:r>
          </a:p>
        </p:txBody>
      </p:sp>
      <p:sp>
        <p:nvSpPr>
          <p:cNvPr id="4" name="Slide Number Placeholder 3"/>
          <p:cNvSpPr>
            <a:spLocks noGrp="1"/>
          </p:cNvSpPr>
          <p:nvPr>
            <p:ph type="sldNum" sz="quarter" idx="5"/>
          </p:nvPr>
        </p:nvSpPr>
        <p:spPr/>
        <p:txBody>
          <a:bodyPr/>
          <a:lstStyle/>
          <a:p>
            <a:fld id="{BC849E9A-41F7-4779-A581-48A7C374A227}" type="slidenum">
              <a:rPr lang="en-US" smtClean="0"/>
              <a:t>2</a:t>
            </a:fld>
            <a:endParaRPr lang="en-US" dirty="0"/>
          </a:p>
        </p:txBody>
      </p:sp>
    </p:spTree>
    <p:extLst>
      <p:ext uri="{BB962C8B-B14F-4D97-AF65-F5344CB8AC3E}">
        <p14:creationId xmlns:p14="http://schemas.microsoft.com/office/powerpoint/2010/main" val="1631161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Satisfaction towards machine and equipment is different from satisfaction towards the basketball court. </a:t>
            </a:r>
          </a:p>
          <a:p>
            <a:r>
              <a:rPr lang="en-US" dirty="0"/>
              <a:t>Hence you have to keep it in mind when creating your survey. You have to be very specific when asking your respondents. </a:t>
            </a:r>
          </a:p>
          <a:p>
            <a:r>
              <a:rPr lang="en-US" dirty="0"/>
              <a:t>A question asking about attitude towards the gym as a whole is different from attitude towards the staff</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4152817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Unaided recall is how well a consumer remembers an advertisement without any external help such as clues, or visuals.</a:t>
            </a:r>
          </a:p>
          <a:p>
            <a:endParaRPr lang="en-US" dirty="0"/>
          </a:p>
          <a:p>
            <a:r>
              <a:rPr lang="en-US" dirty="0"/>
              <a:t>Unaided </a:t>
            </a:r>
          </a:p>
          <a:p>
            <a:r>
              <a:rPr lang="en-US" dirty="0"/>
              <a:t>What bottled water brands are you familiar with? (Please write your answers in the box below)</a:t>
            </a:r>
          </a:p>
          <a:p>
            <a:endParaRPr lang="en-US" dirty="0"/>
          </a:p>
          <a:p>
            <a:r>
              <a:rPr lang="en-US" dirty="0"/>
              <a:t>Aided</a:t>
            </a:r>
          </a:p>
          <a:p>
            <a:r>
              <a:rPr lang="en-US" dirty="0"/>
              <a:t>Which of the following bottled water brands have you heard of? (Select all that apply)</a:t>
            </a:r>
          </a:p>
          <a:p>
            <a:endParaRPr lang="en-US" dirty="0"/>
          </a:p>
          <a:p>
            <a:r>
              <a:rPr lang="en-US" dirty="0"/>
              <a:t>Aquafina</a:t>
            </a:r>
          </a:p>
          <a:p>
            <a:r>
              <a:rPr lang="en-US" dirty="0"/>
              <a:t>Dasani</a:t>
            </a:r>
          </a:p>
          <a:p>
            <a:r>
              <a:rPr lang="en-US" dirty="0" err="1"/>
              <a:t>SmartWater</a:t>
            </a:r>
            <a:endParaRPr lang="en-US" dirty="0"/>
          </a:p>
          <a:p>
            <a:r>
              <a:rPr lang="en-US" dirty="0"/>
              <a:t>(Insert your brand name)</a:t>
            </a:r>
          </a:p>
          <a:p>
            <a:r>
              <a:rPr lang="en-US" dirty="0"/>
              <a:t>Fiji</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42867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Definitely would buy </a:t>
            </a:r>
          </a:p>
          <a:p>
            <a:r>
              <a:rPr lang="en-US" dirty="0"/>
              <a:t>Probably would buy </a:t>
            </a:r>
          </a:p>
          <a:p>
            <a:r>
              <a:rPr lang="en-US" dirty="0"/>
              <a:t>Undecided </a:t>
            </a:r>
          </a:p>
          <a:p>
            <a:r>
              <a:rPr lang="en-US" dirty="0"/>
              <a:t>Probably would not buy </a:t>
            </a:r>
          </a:p>
          <a:p>
            <a:r>
              <a:rPr lang="en-US" dirty="0"/>
              <a:t>Definitely would not buy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357394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representation of the seven types of primary data </a:t>
            </a:r>
          </a:p>
          <a:p>
            <a:r>
              <a:rPr lang="en-US" dirty="0"/>
              <a:t>What does this representation remind you of?</a:t>
            </a:r>
          </a:p>
          <a:p>
            <a:r>
              <a:rPr lang="en-US" dirty="0"/>
              <a:t>This looks like a causal model or framework right?</a:t>
            </a:r>
          </a:p>
          <a:p>
            <a:r>
              <a:rPr lang="en-US" dirty="0"/>
              <a:t>There is an implicit assumption that the first six constructs will affect behavior. </a:t>
            </a:r>
          </a:p>
          <a:p>
            <a:r>
              <a:rPr lang="en-US" dirty="0"/>
              <a:t>Since in marketing, we want to affect the purchase behaviors of consumers, we want to leverage as much information about the other constructs as possible you make informed decisions on allocating resources. </a:t>
            </a:r>
          </a:p>
          <a:p>
            <a:endParaRPr lang="en-US" dirty="0"/>
          </a:p>
          <a:p>
            <a:r>
              <a:rPr lang="en-US" dirty="0"/>
              <a:t>Moreover, you can see we assume intention leads to behaviors. But that is not always the case, people can say that will likely to buy, but it does not mean they will. </a:t>
            </a:r>
          </a:p>
          <a:p>
            <a:r>
              <a:rPr lang="en-US" dirty="0"/>
              <a:t>In my research, I also study this aspect of data collection. </a:t>
            </a:r>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3934976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bit about my research</a:t>
            </a:r>
          </a:p>
          <a:p>
            <a:r>
              <a:rPr lang="en-US" dirty="0"/>
              <a:t>If brand performance is measured by survey data which typically measured by survey, the correlation between brand equity and performance is 0.5</a:t>
            </a:r>
          </a:p>
          <a:p>
            <a:r>
              <a:rPr lang="en-US" dirty="0"/>
              <a:t>If brand performance is measured by actual sales, which is observed behaviors, the correlation between brand equity and performance is 0.25</a:t>
            </a:r>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472281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learning objectives in chapter. </a:t>
            </a:r>
          </a:p>
          <a:p>
            <a:r>
              <a:rPr lang="en-US" dirty="0"/>
              <a:t>You can recall it afterward</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1139362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is interrupted interview </a:t>
            </a:r>
          </a:p>
          <a:p>
            <a:r>
              <a:rPr lang="en-US" dirty="0"/>
              <a:t>The other is uninterrupted observation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chapter 10 we will go into detail of collecting data by observation.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961977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to make trade-off between the two types of data collection</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530211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think again about the intention and behavior, they are also related to observation and communication methods. </a:t>
            </a:r>
          </a:p>
          <a:p>
            <a:r>
              <a:rPr lang="en-US" dirty="0"/>
              <a:t>SO how would you pair them together?</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3711786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collecting information by observation, or when firms create a database to collect observation data, one needs to consider </a:t>
            </a:r>
          </a:p>
          <a:p>
            <a:pPr marL="228600" indent="-228600">
              <a:buAutoNum type="arabicPeriod"/>
            </a:pPr>
            <a:r>
              <a:rPr lang="en-US" dirty="0"/>
              <a:t>Degree of structure </a:t>
            </a:r>
          </a:p>
          <a:p>
            <a:pPr marL="228600" indent="-228600">
              <a:buAutoNum type="arabicPeriod"/>
            </a:pPr>
            <a:r>
              <a:rPr lang="en-US" dirty="0"/>
              <a:t>Degree of disguise</a:t>
            </a:r>
          </a:p>
          <a:p>
            <a:pPr marL="228600" indent="-228600">
              <a:buAutoNum type="arabicPeriod"/>
            </a:pPr>
            <a:r>
              <a:rPr lang="en-US" dirty="0"/>
              <a:t>Setting </a:t>
            </a:r>
          </a:p>
          <a:p>
            <a:pPr marL="228600" indent="-228600">
              <a:buAutoNum type="arabicPeriod"/>
            </a:pPr>
            <a:r>
              <a:rPr lang="en-US" dirty="0"/>
              <a:t>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305887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reminder that constructs exist only in the conceptual world. </a:t>
            </a:r>
          </a:p>
          <a:p>
            <a:r>
              <a:rPr lang="en-US" dirty="0"/>
              <a:t>What we see in the real world are only manifestations of constructs which are called variables. </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5778572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you all should be very familiar with data structure by now. </a:t>
            </a:r>
          </a:p>
          <a:p>
            <a:r>
              <a:rPr lang="en-US" dirty="0"/>
              <a:t>So structured observation can be in data table, and methods of observation is clearly laid out. </a:t>
            </a:r>
          </a:p>
          <a:p>
            <a:r>
              <a:rPr lang="en-US" dirty="0"/>
              <a:t>For example if this person purchase an apple, record it in the database.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29796323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 </a:t>
            </a:r>
          </a:p>
          <a:p>
            <a:r>
              <a:rPr lang="en-US" dirty="0"/>
              <a:t>For example, you try to record everything that is being said on social media into text format with any structure of recording.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1725726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99760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would you think that undisguised observation might affect the result of our study?</a:t>
            </a:r>
          </a:p>
          <a:p>
            <a:r>
              <a:rPr lang="en-US" dirty="0"/>
              <a:t>Desirability bias. </a:t>
            </a:r>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3838284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consideration is setting: natural versus contrived. </a:t>
            </a:r>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31891953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contrived setting is where .. </a:t>
            </a:r>
          </a:p>
        </p:txBody>
      </p:sp>
      <p:sp>
        <p:nvSpPr>
          <p:cNvPr id="4" name="Slide Number Placeholder 3"/>
          <p:cNvSpPr>
            <a:spLocks noGrp="1"/>
          </p:cNvSpPr>
          <p:nvPr>
            <p:ph type="sldNum" sz="quarter" idx="5"/>
          </p:nvPr>
        </p:nvSpPr>
        <p:spPr/>
        <p:txBody>
          <a:bodyPr/>
          <a:lstStyle/>
          <a:p>
            <a:fld id="{BC849E9A-41F7-4779-A581-48A7C374A227}" type="slidenum">
              <a:rPr lang="en-US" smtClean="0"/>
              <a:t>34</a:t>
            </a:fld>
            <a:endParaRPr lang="en-US" dirty="0"/>
          </a:p>
        </p:txBody>
      </p:sp>
    </p:spTree>
    <p:extLst>
      <p:ext uri="{BB962C8B-B14F-4D97-AF65-F5344CB8AC3E}">
        <p14:creationId xmlns:p14="http://schemas.microsoft.com/office/powerpoint/2010/main" val="2571026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35</a:t>
            </a:fld>
            <a:endParaRPr lang="en-US" dirty="0"/>
          </a:p>
        </p:txBody>
      </p:sp>
    </p:spTree>
    <p:extLst>
      <p:ext uri="{BB962C8B-B14F-4D97-AF65-F5344CB8AC3E}">
        <p14:creationId xmlns:p14="http://schemas.microsoft.com/office/powerpoint/2010/main" val="12686938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consideration is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21696700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chapter 11 we will go into detail of collecting data by communication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488954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3 issues for collecting info by communication as well: </a:t>
            </a:r>
          </a:p>
          <a:p>
            <a:pPr marL="228600" indent="-228600">
              <a:buAutoNum type="arabicPeriod"/>
            </a:pPr>
            <a:r>
              <a:rPr lang="en-US" dirty="0"/>
              <a:t>Degree of structure </a:t>
            </a:r>
          </a:p>
          <a:p>
            <a:pPr marL="228600" indent="-228600">
              <a:buAutoNum type="arabicPeriod"/>
            </a:pPr>
            <a:r>
              <a:rPr lang="en-US" dirty="0"/>
              <a:t>Degree of disguise </a:t>
            </a:r>
          </a:p>
          <a:p>
            <a:pPr marL="228600" indent="-228600">
              <a:buAutoNum type="arabicPeriod"/>
            </a:pPr>
            <a:r>
              <a:rPr lang="en-US" dirty="0"/>
              <a:t>Method of administration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721901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Chapter 9</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371254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as collecting information by observation, </a:t>
            </a:r>
          </a:p>
          <a:p>
            <a:r>
              <a:rPr lang="en-US" dirty="0"/>
              <a:t>Structure is defined as the degree of standardization used with the data collection instrument </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3697583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to make tradeoff between structured and unstructured data collection form. </a:t>
            </a:r>
          </a:p>
          <a:p>
            <a:endParaRPr lang="en-US" dirty="0"/>
          </a:p>
          <a:p>
            <a:r>
              <a:rPr lang="en-US" dirty="0"/>
              <a:t>The more structured you have in your questionnaire and data collection process, the easier it is to administer, coding and analysis, and measure reality, </a:t>
            </a:r>
          </a:p>
          <a:p>
            <a:r>
              <a:rPr lang="en-US" dirty="0"/>
              <a:t>But you also introduce repose bias: which are forced choice, or omitted response (maybe your respondents want to answer the question with a different answer). Or he or she wants to elaborate more, and give more details, but she can’t. </a:t>
            </a:r>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662206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in chapter 10, we also care about how much you want to reveal to the respondents. </a:t>
            </a:r>
          </a:p>
          <a:p>
            <a:r>
              <a:rPr lang="en-US" dirty="0"/>
              <a:t>So disguise is the amount of … </a:t>
            </a:r>
          </a:p>
          <a:p>
            <a:endParaRPr lang="en-US" dirty="0"/>
          </a:p>
          <a:p>
            <a:endParaRPr lang="en-US" dirty="0"/>
          </a:p>
          <a:p>
            <a:r>
              <a:rPr lang="en-US" dirty="0"/>
              <a:t>Disguise is especially useful when </a:t>
            </a:r>
          </a:p>
          <a:p>
            <a:pPr marL="228600" indent="-228600">
              <a:buAutoNum type="arabicPeriod"/>
            </a:pPr>
            <a:r>
              <a:rPr lang="en-US" dirty="0"/>
              <a:t>Knowing the purpose or sponsor is likely to bias respondent’s’ answers </a:t>
            </a:r>
          </a:p>
          <a:p>
            <a:pPr marL="228600" indent="-228600">
              <a:buAutoNum type="arabicPeriod"/>
            </a:pPr>
            <a:r>
              <a:rPr lang="en-US" dirty="0"/>
              <a:t>Re-creating the natural environment is necessary, particularly in experimental research </a:t>
            </a:r>
          </a:p>
          <a:p>
            <a:pPr marL="228600" indent="-228600">
              <a:buAutoNum type="arabicPeriod"/>
            </a:pPr>
            <a:endParaRPr lang="en-US" dirty="0"/>
          </a:p>
          <a:p>
            <a:pPr marL="0" indent="0">
              <a:buNone/>
            </a:pPr>
            <a:r>
              <a:rPr lang="en-US" dirty="0"/>
              <a:t>To counter the unethical part of disguise, we have to debrief the respondents afterward</a:t>
            </a:r>
          </a:p>
          <a:p>
            <a:pPr marL="0" indent="0">
              <a:buNone/>
            </a:pPr>
            <a:r>
              <a:rPr lang="en-US" dirty="0"/>
              <a:t>So debriefing is the process of … </a:t>
            </a:r>
          </a:p>
          <a:p>
            <a:pPr marL="0" indent="0">
              <a:buNone/>
            </a:pPr>
            <a:endParaRPr lang="en-US" dirty="0"/>
          </a:p>
          <a:p>
            <a:pPr marL="0" indent="0">
              <a:buNone/>
            </a:pPr>
            <a:r>
              <a:rPr lang="en-US" dirty="0"/>
              <a:t>Sometimes, if you watch YouTube video, people usually do some social experiments first, but then they will ask subjects for their consents to participate and show their faces and reactions. </a:t>
            </a:r>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3891237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issue regarding collecting info by communication is the method of administration  </a:t>
            </a:r>
          </a:p>
        </p:txBody>
      </p:sp>
      <p:sp>
        <p:nvSpPr>
          <p:cNvPr id="4" name="Slide Number Placeholder 3"/>
          <p:cNvSpPr>
            <a:spLocks noGrp="1"/>
          </p:cNvSpPr>
          <p:nvPr>
            <p:ph type="sldNum" sz="quarter" idx="5"/>
          </p:nvPr>
        </p:nvSpPr>
        <p:spPr/>
        <p:txBody>
          <a:bodyPr/>
          <a:lstStyle/>
          <a:p>
            <a:fld id="{BC849E9A-41F7-4779-A581-48A7C374A227}" type="slidenum">
              <a:rPr lang="en-US" smtClean="0"/>
              <a:t>42</a:t>
            </a:fld>
            <a:endParaRPr lang="en-US" dirty="0"/>
          </a:p>
        </p:txBody>
      </p:sp>
    </p:spTree>
    <p:extLst>
      <p:ext uri="{BB962C8B-B14F-4D97-AF65-F5344CB8AC3E}">
        <p14:creationId xmlns:p14="http://schemas.microsoft.com/office/powerpoint/2010/main" val="1216129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types of survey which are </a:t>
            </a:r>
            <a:r>
              <a:rPr lang="en-US" dirty="0" err="1"/>
              <a:t>RDD</a:t>
            </a:r>
            <a:r>
              <a:rPr lang="en-US" dirty="0"/>
              <a:t> and in-bound surveys</a:t>
            </a:r>
          </a:p>
          <a:p>
            <a:endParaRPr lang="en-US" dirty="0"/>
          </a:p>
          <a:p>
            <a:r>
              <a:rPr lang="en-US" dirty="0"/>
              <a:t>You don’t have to memorize these types, you can just review it. Or have it when you take your quiz</a:t>
            </a:r>
          </a:p>
        </p:txBody>
      </p:sp>
      <p:sp>
        <p:nvSpPr>
          <p:cNvPr id="4" name="Slide Number Placeholder 3"/>
          <p:cNvSpPr>
            <a:spLocks noGrp="1"/>
          </p:cNvSpPr>
          <p:nvPr>
            <p:ph type="sldNum" sz="quarter" idx="5"/>
          </p:nvPr>
        </p:nvSpPr>
        <p:spPr/>
        <p:txBody>
          <a:bodyPr/>
          <a:lstStyle/>
          <a:p>
            <a:fld id="{BC849E9A-41F7-4779-A581-48A7C374A227}" type="slidenum">
              <a:rPr lang="en-US" smtClean="0"/>
              <a:t>44</a:t>
            </a:fld>
            <a:endParaRPr lang="en-US" dirty="0"/>
          </a:p>
        </p:txBody>
      </p:sp>
    </p:spTree>
    <p:extLst>
      <p:ext uri="{BB962C8B-B14F-4D97-AF65-F5344CB8AC3E}">
        <p14:creationId xmlns:p14="http://schemas.microsoft.com/office/powerpoint/2010/main" val="37317611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real world, </a:t>
            </a:r>
          </a:p>
          <a:p>
            <a:r>
              <a:rPr lang="en-US" dirty="0"/>
              <a:t>Personal interviews 67%</a:t>
            </a:r>
          </a:p>
          <a:p>
            <a:r>
              <a:rPr lang="en-US" dirty="0"/>
              <a:t>Telephone 61%</a:t>
            </a:r>
          </a:p>
          <a:p>
            <a:r>
              <a:rPr lang="en-US" dirty="0"/>
              <a:t>Paper-based survey 32%</a:t>
            </a:r>
            <a:br>
              <a:rPr lang="en-US" dirty="0"/>
            </a:br>
            <a:r>
              <a:rPr lang="en-US" dirty="0"/>
              <a:t>Online survey 97%</a:t>
            </a:r>
          </a:p>
        </p:txBody>
      </p:sp>
      <p:sp>
        <p:nvSpPr>
          <p:cNvPr id="4" name="Slide Number Placeholder 3"/>
          <p:cNvSpPr>
            <a:spLocks noGrp="1"/>
          </p:cNvSpPr>
          <p:nvPr>
            <p:ph type="sldNum" sz="quarter" idx="5"/>
          </p:nvPr>
        </p:nvSpPr>
        <p:spPr/>
        <p:txBody>
          <a:bodyPr/>
          <a:lstStyle/>
          <a:p>
            <a:fld id="{BC849E9A-41F7-4779-A581-48A7C374A227}" type="slidenum">
              <a:rPr lang="en-US" smtClean="0"/>
              <a:t>45</a:t>
            </a:fld>
            <a:endParaRPr lang="en-US" dirty="0"/>
          </a:p>
        </p:txBody>
      </p:sp>
    </p:spTree>
    <p:extLst>
      <p:ext uri="{BB962C8B-B14F-4D97-AF65-F5344CB8AC3E}">
        <p14:creationId xmlns:p14="http://schemas.microsoft.com/office/powerpoint/2010/main" val="8217205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today we cover 3 chapters, which could be a lot. </a:t>
            </a:r>
          </a:p>
          <a:p>
            <a:r>
              <a:rPr lang="en-US" dirty="0"/>
              <a:t>So please review my slides after this class and digest it again to comprehend today’s materials. </a:t>
            </a:r>
          </a:p>
        </p:txBody>
      </p:sp>
      <p:sp>
        <p:nvSpPr>
          <p:cNvPr id="4" name="Slide Number Placeholder 3"/>
          <p:cNvSpPr>
            <a:spLocks noGrp="1"/>
          </p:cNvSpPr>
          <p:nvPr>
            <p:ph type="sldNum" sz="quarter" idx="5"/>
          </p:nvPr>
        </p:nvSpPr>
        <p:spPr/>
        <p:txBody>
          <a:bodyPr/>
          <a:lstStyle/>
          <a:p>
            <a:fld id="{BC849E9A-41F7-4779-A581-48A7C374A227}" type="slidenum">
              <a:rPr lang="en-US" smtClean="0"/>
              <a:t>49</a:t>
            </a:fld>
            <a:endParaRPr lang="en-US" dirty="0"/>
          </a:p>
        </p:txBody>
      </p:sp>
    </p:spTree>
    <p:extLst>
      <p:ext uri="{BB962C8B-B14F-4D97-AF65-F5344CB8AC3E}">
        <p14:creationId xmlns:p14="http://schemas.microsoft.com/office/powerpoint/2010/main" val="7062549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 simple model I</a:t>
            </a:r>
          </a:p>
          <a:p>
            <a:endParaRPr lang="en-US" dirty="0"/>
          </a:p>
          <a:p>
            <a:r>
              <a:rPr lang="en-US" dirty="0"/>
              <a:t>Prescribed burning, planned burning, or controlled burning </a:t>
            </a:r>
          </a:p>
          <a:p>
            <a:endParaRPr lang="en-US" dirty="0"/>
          </a:p>
          <a:p>
            <a:r>
              <a:rPr lang="en-US" dirty="0"/>
              <a:t>https://www.nature.org/en-us/magazine/magazine-articles/indigenous-controlled-burns-california/</a:t>
            </a:r>
          </a:p>
          <a:p>
            <a:r>
              <a:rPr lang="en-US" dirty="0"/>
              <a:t>https://www.motherjones.com/environment/2019/11/californias-wildfire-controlled-prescribed-burns-native-americans/</a:t>
            </a:r>
          </a:p>
          <a:p>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50</a:t>
            </a:fld>
            <a:endParaRPr lang="en-US" dirty="0"/>
          </a:p>
        </p:txBody>
      </p:sp>
    </p:spTree>
    <p:extLst>
      <p:ext uri="{BB962C8B-B14F-4D97-AF65-F5344CB8AC3E}">
        <p14:creationId xmlns:p14="http://schemas.microsoft.com/office/powerpoint/2010/main" val="115137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A research group gathered info from individuals who had eaten at a particular barbecue restaurant chain in a Midwestern US city to help managers develop a profile of the “average user” (e.g., income, sex, 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Estimate the proportion of people within a specified radius of a proposed shopping complex who currently shop or intend to shop at the center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Might want to predict the level of sales for a certain brand for each of the next five years so that we could plan for the hiring and training of new sales rep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we list prediction as one the three purposes here. I can tell you that we rarely use it under descriptive research. We usually still use causal research to answer this question.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11314838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 descriptive research, you have longitudinal and cross-sectional data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842900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1429981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7 types of primary data that you usually encounter in marketing</a:t>
            </a:r>
          </a:p>
          <a:p>
            <a:r>
              <a:rPr lang="en-US" dirty="0"/>
              <a:t>We will go over each type</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3069438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from demographic or socioeconomic characteristics are usually taken as grouping variables, as some of you choose to differentiate between athlete and non-athlete students, or between Greek students and non-Greek students.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170484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type of primary data is personality or lifestyle characteristics </a:t>
            </a:r>
          </a:p>
          <a:p>
            <a:r>
              <a:rPr lang="en-US" dirty="0"/>
              <a:t>Personality is …</a:t>
            </a:r>
          </a:p>
          <a:p>
            <a:r>
              <a:rPr lang="en-US" dirty="0"/>
              <a:t>Lifestyle is … </a:t>
            </a:r>
          </a:p>
          <a:p>
            <a:r>
              <a:rPr lang="en-US" dirty="0"/>
              <a:t>I think you can differentiate and understand these terms pretty well </a:t>
            </a:r>
          </a:p>
          <a:p>
            <a:r>
              <a:rPr lang="en-US" dirty="0"/>
              <a:t>Is there any questions?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940863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40DC9252-F467-4A7B-9F29-90050E502219}" type="datetime1">
              <a:rPr lang="en-US" smtClean="0"/>
              <a:t>9/19/2021</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9D6E6B86-0BD9-49A0-BD4C-F868DBCED952}" type="datetime1">
              <a:rPr lang="en-US" smtClean="0"/>
              <a:t>9/19/2021</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255342E9-1677-4419-90BB-C14A4EE60F07}" type="datetime1">
              <a:rPr lang="en-US" smtClean="0"/>
              <a:t>9/19/2021</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4DEF4C82-3A25-4E9B-A897-C6C0D6A65371}" type="datetime1">
              <a:rPr lang="en-US" smtClean="0"/>
              <a:t>9/19/2021</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B89B844C-9F41-40B6-89D3-63DF3F156B69}" type="datetime1">
              <a:rPr lang="en-US" smtClean="0"/>
              <a:t>9/19/2021</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r>
              <a:rPr lang="en-US"/>
              <a:t>Mike Nguyen</a:t>
            </a:r>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5F595FD1-53AF-475C-A48F-9EB86B4B3FE9}" type="datetime1">
              <a:rPr lang="en-US" smtClean="0"/>
              <a:t>9/19/2021</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EF6711BA-3655-4F5D-B512-0AE939455964}" type="datetime1">
              <a:rPr lang="en-US" smtClean="0"/>
              <a:t>9/19/2021</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r>
              <a:rPr lang="en-US"/>
              <a:t>Mike Nguyen</a:t>
            </a:r>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A300300C-03DF-4A72-8BFA-CAB7854C093F}" type="datetime1">
              <a:rPr lang="en-US" smtClean="0"/>
              <a:t>9/19/2021</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r>
              <a:rPr lang="en-US"/>
              <a:t>Mike Nguyen</a:t>
            </a:r>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19F41CF7-0AF5-41E2-B241-E1DAEF06ABF5}" type="datetime1">
              <a:rPr lang="en-US" smtClean="0"/>
              <a:t>9/19/2021</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r>
              <a:rPr lang="en-US"/>
              <a:t>Mike Nguyen</a:t>
            </a:r>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88332CC6-E3E5-4E38-9CFF-F351DD5EFD16}" type="datetime1">
              <a:rPr lang="en-US" smtClean="0"/>
              <a:t>9/19/2021</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68B219F0-06B2-425C-9640-1DFE72A27A69}" type="datetime1">
              <a:rPr lang="en-US" smtClean="0"/>
              <a:t>9/19/2021</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r>
              <a:rPr lang="en-US"/>
              <a:t>Mike Nguyen</a:t>
            </a:r>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FF15CC-CA36-4A56-923B-DDCAF00DEA26}" type="datetime1">
              <a:rPr lang="en-US" smtClean="0"/>
              <a:t>9/19/2021</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commons.wikimedia.org/wiki/File:SM_Supermarket_BF_Para%C3%B1aque_storefront_(Back_part).jpg" TargetMode="External"/><Relationship Id="rId5" Type="http://schemas.openxmlformats.org/officeDocument/2006/relationships/image" Target="../media/image37.jpg"/><Relationship Id="rId4" Type="http://schemas.openxmlformats.org/officeDocument/2006/relationships/hyperlink" Target="http://publicdomainpictures.net/view-image.php?image=136697&amp;picture=supermarket-stall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38.png"/><Relationship Id="rId7" Type="http://schemas.openxmlformats.org/officeDocument/2006/relationships/hyperlink" Target="https://creativecommons.org/licenses/by-sa/3.0/"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flickr.com/photos/macq/487575206" TargetMode="External"/><Relationship Id="rId5" Type="http://schemas.openxmlformats.org/officeDocument/2006/relationships/image" Target="../media/image39.jpg"/><Relationship Id="rId4" Type="http://schemas.openxmlformats.org/officeDocument/2006/relationships/hyperlink" Target="https://unlimited.hamk.fi/hyvinvointi-ja-sote-ala/simulation-games-vr-safe-patient-car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hyperlink" Target="https://creativecommons.org/licenses/by-sa/3.0/"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en.wikipedia.org/wiki/Environmental_education" TargetMode="External"/><Relationship Id="rId5" Type="http://schemas.openxmlformats.org/officeDocument/2006/relationships/image" Target="../media/image41.JPG"/><Relationship Id="rId4" Type="http://schemas.openxmlformats.org/officeDocument/2006/relationships/hyperlink" Target="https://pxhere.com/en/photo/1441879"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s://creativecommons.org/licenses/by-nd/3.0/" TargetMode="External"/><Relationship Id="rId4" Type="http://schemas.openxmlformats.org/officeDocument/2006/relationships/hyperlink" Target="https://journalistsresource.org/studies/government/criminal-justice/surveillance-cameras-and-crime/"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pxhere.com/en/photo/911197" TargetMode="External"/><Relationship Id="rId13" Type="http://schemas.openxmlformats.org/officeDocument/2006/relationships/hyperlink" Target="https://creativecommons.org/licenses/by-nc/3.0/" TargetMode="External"/><Relationship Id="rId3" Type="http://schemas.openxmlformats.org/officeDocument/2006/relationships/image" Target="../media/image44.png"/><Relationship Id="rId7" Type="http://schemas.openxmlformats.org/officeDocument/2006/relationships/image" Target="../media/image46.jpe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htxt.co.za/2016/04/04/jcse-invites-you-to-have-your-say-on-sas-ict-sector-in-7th-skills-survey/" TargetMode="External"/><Relationship Id="rId11" Type="http://schemas.openxmlformats.org/officeDocument/2006/relationships/hyperlink" Target="https://creativecommons.org/licenses/by/3.0/" TargetMode="External"/><Relationship Id="rId5" Type="http://schemas.openxmlformats.org/officeDocument/2006/relationships/image" Target="../media/image45.png"/><Relationship Id="rId10" Type="http://schemas.openxmlformats.org/officeDocument/2006/relationships/hyperlink" Target="https://www.flickr.com/photos/144008357@N08/46694963242" TargetMode="External"/><Relationship Id="rId4" Type="http://schemas.openxmlformats.org/officeDocument/2006/relationships/hyperlink" Target="http://englishjoinsus.blogspot.com/2017/10/listenings-how-to-answer-phone-call.html" TargetMode="External"/><Relationship Id="rId9" Type="http://schemas.openxmlformats.org/officeDocument/2006/relationships/image" Target="../media/image47.jpg"/></Relationships>
</file>

<file path=ppt/slides/_rels/slide43.xml.rels><?xml version="1.0" encoding="UTF-8" standalone="yes"?>
<Relationships xmlns="http://schemas.openxmlformats.org/package/2006/relationships"><Relationship Id="rId3" Type="http://schemas.openxmlformats.org/officeDocument/2006/relationships/hyperlink" Target="http://zh-yue.wikipedia.org/wiki/%E5%9C%8B%E9%9A%9B%E9%87%91%E8%9E%8D%E4%B8%AD%E5%BF%83%E5%95%86%E5%A0%B4" TargetMode="External"/><Relationship Id="rId2" Type="http://schemas.openxmlformats.org/officeDocument/2006/relationships/image" Target="../media/image48.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colazione.blogspot.com/2017/06/amazon-mechanical-turk-un-esempio-di.html" TargetMode="External"/><Relationship Id="rId7" Type="http://schemas.openxmlformats.org/officeDocument/2006/relationships/hyperlink" Target="https://creativecommons.org/licenses/by-nc-sa/3.0/" TargetMode="External"/><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safari_vacation/10362491406/" TargetMode="External"/><Relationship Id="rId4" Type="http://schemas.openxmlformats.org/officeDocument/2006/relationships/image" Target="../media/image52.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hyperlink" Target="https://creativecommons.org/licenses/by-nd/3.0/" TargetMode="External"/><Relationship Id="rId3" Type="http://schemas.openxmlformats.org/officeDocument/2006/relationships/image" Target="../media/image55.jpeg"/><Relationship Id="rId7" Type="http://schemas.openxmlformats.org/officeDocument/2006/relationships/hyperlink" Target="https://commons.wikimedia.org/wiki/File:FEMA_-_33364_-_A_helicopter_drops_water_on_the_wildfire_in_California.jp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7.jpg"/><Relationship Id="rId5" Type="http://schemas.openxmlformats.org/officeDocument/2006/relationships/hyperlink" Target="https://citizentruth.org/pge-announces-13-5-billion-california-wildfire-victims-settlement/" TargetMode="External"/><Relationship Id="rId4" Type="http://schemas.openxmlformats.org/officeDocument/2006/relationships/image" Target="../media/image56.jpg"/><Relationship Id="rId9" Type="http://schemas.openxmlformats.org/officeDocument/2006/relationships/hyperlink" Target="https://creativecommons.org/licenses/by-sa/3.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A768B4-9372-4107-BFEB-254D36A0A1B9}"/>
              </a:ext>
            </a:extLst>
          </p:cNvPr>
          <p:cNvSpPr>
            <a:spLocks noGrp="1"/>
          </p:cNvSpPr>
          <p:nvPr>
            <p:ph type="title"/>
          </p:nvPr>
        </p:nvSpPr>
        <p:spPr>
          <a:xfrm>
            <a:off x="890338" y="640080"/>
            <a:ext cx="3734014" cy="3566160"/>
          </a:xfrm>
        </p:spPr>
        <p:txBody>
          <a:bodyPr vert="horz" lIns="91440" tIns="45720" rIns="91440" bIns="45720" rtlCol="0" anchor="b">
            <a:normAutofit/>
          </a:bodyPr>
          <a:lstStyle/>
          <a:p>
            <a:r>
              <a:rPr lang="en-US" sz="5400"/>
              <a:t>Monday?</a:t>
            </a:r>
          </a:p>
        </p:txBody>
      </p:sp>
      <p:sp>
        <p:nvSpPr>
          <p:cNvPr id="7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30 Monday Memes to Start the Week Off Right | Reader&amp;#39;s Digest">
            <a:extLst>
              <a:ext uri="{FF2B5EF4-FFF2-40B4-BE49-F238E27FC236}">
                <a16:creationId xmlns:a16="http://schemas.microsoft.com/office/drawing/2014/main" id="{7BB58FFC-5E74-4871-89BA-7D83DB746CC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DCC90A2-9D00-48A5-A3FF-2924CD414F85}"/>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487527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ADA374-3FB8-49A7-B0C3-8FA0F211FAF5}"/>
              </a:ext>
            </a:extLst>
          </p:cNvPr>
          <p:cNvSpPr>
            <a:spLocks noGrp="1"/>
          </p:cNvSpPr>
          <p:nvPr>
            <p:ph type="title"/>
          </p:nvPr>
        </p:nvSpPr>
        <p:spPr>
          <a:xfrm>
            <a:off x="841248" y="548640"/>
            <a:ext cx="3600860" cy="5431536"/>
          </a:xfrm>
        </p:spPr>
        <p:txBody>
          <a:bodyPr>
            <a:normAutofit/>
          </a:bodyPr>
          <a:lstStyle/>
          <a:p>
            <a:r>
              <a:rPr lang="en-US" sz="5400"/>
              <a:t>Three Purposes of Descriptive Research</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35AA06-4A7B-48CC-BDF0-BC33A1855887}"/>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Describe the characteristics of certain groups </a:t>
            </a:r>
          </a:p>
          <a:p>
            <a:pPr marL="514350" indent="-514350">
              <a:buFont typeface="+mj-lt"/>
              <a:buAutoNum type="arabicPeriod"/>
            </a:pPr>
            <a:r>
              <a:rPr lang="en-US" sz="2200"/>
              <a:t>Estimate the proportion of people who behave in a certain way </a:t>
            </a:r>
          </a:p>
          <a:p>
            <a:pPr marL="514350" indent="-514350">
              <a:buFont typeface="+mj-lt"/>
              <a:buAutoNum type="arabicPeriod"/>
            </a:pPr>
            <a:r>
              <a:rPr lang="en-US" sz="2200"/>
              <a:t>Make specific predictions</a:t>
            </a:r>
          </a:p>
          <a:p>
            <a:r>
              <a:rPr lang="en-US" sz="2200"/>
              <a:t>Exploratory research is very flexible; descriptive research is MUCH more rigid </a:t>
            </a:r>
          </a:p>
          <a:p>
            <a:r>
              <a:rPr lang="en-US" sz="2200"/>
              <a:t>Descriptive research requires the clear specification of WHO, WHAT, WHEN, WHERE, WHY, HOW  before data collection can begin </a:t>
            </a:r>
          </a:p>
          <a:p>
            <a:endParaRPr lang="en-US" sz="2200"/>
          </a:p>
        </p:txBody>
      </p:sp>
      <p:sp>
        <p:nvSpPr>
          <p:cNvPr id="4" name="Footer Placeholder 3">
            <a:extLst>
              <a:ext uri="{FF2B5EF4-FFF2-40B4-BE49-F238E27FC236}">
                <a16:creationId xmlns:a16="http://schemas.microsoft.com/office/drawing/2014/main" id="{D9175DD0-8D39-4682-AFE7-4915475313C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061690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7"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363332-04A6-4B5F-84AB-218ABE5108AE}"/>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Classification of Descriptive Studies </a:t>
            </a:r>
          </a:p>
        </p:txBody>
      </p:sp>
      <p:cxnSp>
        <p:nvCxnSpPr>
          <p:cNvPr id="19"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flowchart shows the classifications of Descriptive Studies. Descriptive Studies branches out into the following: Longitudinal, and Cross-Sectional. Longitudinal further branches out into the following: Continuous Panel, and Discontinuous Panel. Cross-Sectional comprises of Sample Survey.">
            <a:extLst>
              <a:ext uri="{FF2B5EF4-FFF2-40B4-BE49-F238E27FC236}">
                <a16:creationId xmlns:a16="http://schemas.microsoft.com/office/drawing/2014/main" id="{04872219-0BD6-468A-B5F4-3F11F6FED5A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040" y="2457529"/>
            <a:ext cx="11496821" cy="393766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205EEE52-7922-4954-B615-0CA46B3F6298}"/>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30105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ED4B28-1C6F-4548-9A66-3E0F0D7638B4}"/>
              </a:ext>
            </a:extLst>
          </p:cNvPr>
          <p:cNvSpPr>
            <a:spLocks noGrp="1"/>
          </p:cNvSpPr>
          <p:nvPr>
            <p:ph type="title"/>
          </p:nvPr>
        </p:nvSpPr>
        <p:spPr>
          <a:xfrm>
            <a:off x="5297762" y="329184"/>
            <a:ext cx="6251110" cy="1783080"/>
          </a:xfrm>
        </p:spPr>
        <p:txBody>
          <a:bodyPr anchor="b">
            <a:normAutofit/>
          </a:bodyPr>
          <a:lstStyle/>
          <a:p>
            <a:r>
              <a:rPr lang="en-US" sz="5400"/>
              <a:t>Classification of Descriptive Studies</a:t>
            </a:r>
          </a:p>
        </p:txBody>
      </p:sp>
      <p:pic>
        <p:nvPicPr>
          <p:cNvPr id="6" name="Picture 5" descr="Graph on document with pen">
            <a:extLst>
              <a:ext uri="{FF2B5EF4-FFF2-40B4-BE49-F238E27FC236}">
                <a16:creationId xmlns:a16="http://schemas.microsoft.com/office/drawing/2014/main" id="{D9CB7BD0-071A-4B94-85A0-42FFAD783754}"/>
              </a:ext>
            </a:extLst>
          </p:cNvPr>
          <p:cNvPicPr>
            <a:picLocks noChangeAspect="1"/>
          </p:cNvPicPr>
          <p:nvPr/>
        </p:nvPicPr>
        <p:blipFill rotWithShape="1">
          <a:blip r:embed="rId3"/>
          <a:srcRect l="34196" r="2047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704F2-61AD-4D27-871A-2F40669E0460}"/>
              </a:ext>
            </a:extLst>
          </p:cNvPr>
          <p:cNvSpPr>
            <a:spLocks noGrp="1"/>
          </p:cNvSpPr>
          <p:nvPr>
            <p:ph idx="1"/>
          </p:nvPr>
        </p:nvSpPr>
        <p:spPr>
          <a:xfrm>
            <a:off x="5297762" y="2706624"/>
            <a:ext cx="6251110" cy="3483864"/>
          </a:xfrm>
        </p:spPr>
        <p:txBody>
          <a:bodyPr>
            <a:normAutofit/>
          </a:bodyPr>
          <a:lstStyle/>
          <a:p>
            <a:r>
              <a:rPr lang="en-US" sz="1500" dirty="0"/>
              <a:t>Longitudinal study: Investigation involving a </a:t>
            </a:r>
            <a:r>
              <a:rPr lang="en-US" sz="1500" b="1" dirty="0"/>
              <a:t>fixed</a:t>
            </a:r>
            <a:r>
              <a:rPr lang="en-US" sz="1500" dirty="0"/>
              <a:t> sample of elements that is measured repeatedly through time </a:t>
            </a:r>
          </a:p>
          <a:p>
            <a:pPr lvl="1"/>
            <a:r>
              <a:rPr lang="en-US" sz="1500" dirty="0"/>
              <a:t>Continuous panel: A fixed sample of respondents who are measured repeatedly over time with respect to </a:t>
            </a:r>
            <a:r>
              <a:rPr lang="en-US" sz="1500" b="1" dirty="0"/>
              <a:t>the same variables</a:t>
            </a:r>
          </a:p>
          <a:p>
            <a:pPr lvl="1"/>
            <a:r>
              <a:rPr lang="en-US" sz="1500" dirty="0"/>
              <a:t>Discontinuous panel: A fixed sample of respondents who are measured repeatedly over time but </a:t>
            </a:r>
            <a:r>
              <a:rPr lang="en-US" sz="1500" b="1" dirty="0"/>
              <a:t>on variables that change from measurement to measurement </a:t>
            </a:r>
          </a:p>
          <a:p>
            <a:r>
              <a:rPr lang="en-US" sz="1500" dirty="0"/>
              <a:t>Cross-sectional study: Investigation involving a sample of elements selected from the population of interest that are measured at a single point in time </a:t>
            </a:r>
          </a:p>
          <a:p>
            <a:pPr lvl="1"/>
            <a:r>
              <a:rPr lang="en-US" sz="1500" dirty="0"/>
              <a:t>Sample Survey: Cross-sectional study in which the sample is selected to be representative of the target population and in which the emphasis is on the generation of summary statistics such as averages and percentages </a:t>
            </a:r>
          </a:p>
        </p:txBody>
      </p:sp>
      <p:sp>
        <p:nvSpPr>
          <p:cNvPr id="4" name="Footer Placeholder 3">
            <a:extLst>
              <a:ext uri="{FF2B5EF4-FFF2-40B4-BE49-F238E27FC236}">
                <a16:creationId xmlns:a16="http://schemas.microsoft.com/office/drawing/2014/main" id="{33176ECC-E4E7-42BF-BEE7-4BD567E5CEC3}"/>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65443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FAD8B-FB62-4055-939D-15FDE22F3F56}"/>
              </a:ext>
            </a:extLst>
          </p:cNvPr>
          <p:cNvSpPr>
            <a:spLocks noGrp="1"/>
          </p:cNvSpPr>
          <p:nvPr>
            <p:ph type="title"/>
          </p:nvPr>
        </p:nvSpPr>
        <p:spPr>
          <a:xfrm>
            <a:off x="804672" y="640080"/>
            <a:ext cx="3282696" cy="5257800"/>
          </a:xfrm>
        </p:spPr>
        <p:txBody>
          <a:bodyPr>
            <a:normAutofit/>
          </a:bodyPr>
          <a:lstStyle/>
          <a:p>
            <a:r>
              <a:rPr lang="en-US">
                <a:solidFill>
                  <a:schemeClr val="bg1"/>
                </a:solidFill>
              </a:rPr>
              <a:t>Types of Primary Data </a:t>
            </a:r>
          </a:p>
        </p:txBody>
      </p:sp>
      <p:sp>
        <p:nvSpPr>
          <p:cNvPr id="3" name="Content Placeholder 2">
            <a:extLst>
              <a:ext uri="{FF2B5EF4-FFF2-40B4-BE49-F238E27FC236}">
                <a16:creationId xmlns:a16="http://schemas.microsoft.com/office/drawing/2014/main" id="{86E53A38-13CF-4CC6-A020-98B841357DCF}"/>
              </a:ext>
            </a:extLst>
          </p:cNvPr>
          <p:cNvSpPr>
            <a:spLocks noGrp="1"/>
          </p:cNvSpPr>
          <p:nvPr>
            <p:ph idx="1"/>
          </p:nvPr>
        </p:nvSpPr>
        <p:spPr>
          <a:xfrm>
            <a:off x="5358384" y="640081"/>
            <a:ext cx="6024654" cy="5257800"/>
          </a:xfrm>
        </p:spPr>
        <p:txBody>
          <a:bodyPr anchor="ctr">
            <a:normAutofit/>
          </a:bodyPr>
          <a:lstStyle/>
          <a:p>
            <a:pPr marL="457200" indent="-457200">
              <a:buFont typeface="+mj-lt"/>
              <a:buAutoNum type="arabicPeriod"/>
            </a:pPr>
            <a:r>
              <a:rPr lang="en-US" sz="2400" dirty="0"/>
              <a:t>Demographic/socioeconomic characteristics </a:t>
            </a:r>
          </a:p>
          <a:p>
            <a:pPr marL="457200" indent="-457200">
              <a:buFont typeface="+mj-lt"/>
              <a:buAutoNum type="arabicPeriod"/>
            </a:pPr>
            <a:r>
              <a:rPr lang="en-US" sz="2400" dirty="0"/>
              <a:t>Personality/lifestyle characteristics </a:t>
            </a:r>
          </a:p>
          <a:p>
            <a:pPr marL="457200" indent="-457200">
              <a:buFont typeface="+mj-lt"/>
              <a:buAutoNum type="arabicPeriod"/>
            </a:pPr>
            <a:r>
              <a:rPr lang="en-US" sz="2400" dirty="0"/>
              <a:t>Attitudes </a:t>
            </a:r>
          </a:p>
          <a:p>
            <a:pPr marL="457200" indent="-457200">
              <a:buFont typeface="+mj-lt"/>
              <a:buAutoNum type="arabicPeriod"/>
            </a:pPr>
            <a:r>
              <a:rPr lang="en-US" sz="2400" dirty="0"/>
              <a:t>Awareness/knowledge </a:t>
            </a:r>
          </a:p>
          <a:p>
            <a:pPr marL="457200" indent="-457200">
              <a:buFont typeface="+mj-lt"/>
              <a:buAutoNum type="arabicPeriod"/>
            </a:pPr>
            <a:r>
              <a:rPr lang="en-US" sz="2400" dirty="0"/>
              <a:t>Intentions </a:t>
            </a:r>
          </a:p>
          <a:p>
            <a:pPr marL="457200" indent="-457200">
              <a:buFont typeface="+mj-lt"/>
              <a:buAutoNum type="arabicPeriod"/>
            </a:pPr>
            <a:r>
              <a:rPr lang="en-US" sz="2400" dirty="0"/>
              <a:t>Motivation </a:t>
            </a:r>
          </a:p>
          <a:p>
            <a:pPr marL="457200" indent="-457200">
              <a:buFont typeface="+mj-lt"/>
              <a:buAutoNum type="arabicPeriod"/>
            </a:pPr>
            <a:r>
              <a:rPr lang="en-US" sz="2400" dirty="0"/>
              <a:t>Behavior </a:t>
            </a:r>
          </a:p>
          <a:p>
            <a:endParaRPr lang="en-US" sz="2400" dirty="0"/>
          </a:p>
        </p:txBody>
      </p:sp>
      <p:sp>
        <p:nvSpPr>
          <p:cNvPr id="4" name="Footer Placeholder 3">
            <a:extLst>
              <a:ext uri="{FF2B5EF4-FFF2-40B4-BE49-F238E27FC236}">
                <a16:creationId xmlns:a16="http://schemas.microsoft.com/office/drawing/2014/main" id="{03F2F547-50D0-4D17-BA2E-D996211F957A}"/>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1031895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436B759-C025-44E5-98EB-1152221DC1CC}"/>
              </a:ext>
            </a:extLst>
          </p:cNvPr>
          <p:cNvSpPr>
            <a:spLocks noGrp="1"/>
          </p:cNvSpPr>
          <p:nvPr>
            <p:ph type="title"/>
          </p:nvPr>
        </p:nvSpPr>
        <p:spPr>
          <a:xfrm>
            <a:off x="804672" y="640080"/>
            <a:ext cx="3282696" cy="5257800"/>
          </a:xfrm>
        </p:spPr>
        <p:txBody>
          <a:bodyPr>
            <a:normAutofit/>
          </a:bodyPr>
          <a:lstStyle/>
          <a:p>
            <a:r>
              <a:rPr lang="en-US" sz="3000" dirty="0">
                <a:solidFill>
                  <a:schemeClr val="bg1"/>
                </a:solidFill>
              </a:rPr>
              <a:t>Demographic</a:t>
            </a:r>
            <a:br>
              <a:rPr lang="en-US" sz="3000" dirty="0">
                <a:solidFill>
                  <a:schemeClr val="bg1"/>
                </a:solidFill>
              </a:rPr>
            </a:br>
            <a:r>
              <a:rPr lang="en-US" sz="3000" dirty="0">
                <a:solidFill>
                  <a:schemeClr val="bg1"/>
                </a:solidFill>
              </a:rPr>
              <a:t>Socioeconomic Characteristics</a:t>
            </a:r>
          </a:p>
        </p:txBody>
      </p:sp>
      <p:sp>
        <p:nvSpPr>
          <p:cNvPr id="3" name="Content Placeholder 2">
            <a:extLst>
              <a:ext uri="{FF2B5EF4-FFF2-40B4-BE49-F238E27FC236}">
                <a16:creationId xmlns:a16="http://schemas.microsoft.com/office/drawing/2014/main" id="{5596FE8E-67C5-405D-83A3-8D71FE7B678E}"/>
              </a:ext>
            </a:extLst>
          </p:cNvPr>
          <p:cNvSpPr>
            <a:spLocks noGrp="1"/>
          </p:cNvSpPr>
          <p:nvPr>
            <p:ph idx="1"/>
          </p:nvPr>
        </p:nvSpPr>
        <p:spPr>
          <a:xfrm>
            <a:off x="5358384" y="640081"/>
            <a:ext cx="6024654" cy="5257800"/>
          </a:xfrm>
        </p:spPr>
        <p:txBody>
          <a:bodyPr anchor="ctr">
            <a:normAutofit/>
          </a:bodyPr>
          <a:lstStyle/>
          <a:p>
            <a:r>
              <a:rPr lang="en-US" sz="2400"/>
              <a:t>Often used to divide a population into groups (e.g., for market segmentation purposes) </a:t>
            </a:r>
          </a:p>
          <a:p>
            <a:r>
              <a:rPr lang="en-US" sz="2400"/>
              <a:t>Some commonly measured variables: </a:t>
            </a:r>
          </a:p>
          <a:p>
            <a:pPr lvl="1"/>
            <a:r>
              <a:rPr lang="en-US" dirty="0"/>
              <a:t>Age</a:t>
            </a:r>
          </a:p>
          <a:p>
            <a:pPr lvl="1"/>
            <a:r>
              <a:rPr lang="en-US" dirty="0"/>
              <a:t>Income </a:t>
            </a:r>
          </a:p>
          <a:p>
            <a:pPr lvl="1"/>
            <a:r>
              <a:rPr lang="en-US" dirty="0"/>
              <a:t>Occupation </a:t>
            </a:r>
          </a:p>
          <a:p>
            <a:pPr lvl="1"/>
            <a:r>
              <a:rPr lang="en-US" dirty="0"/>
              <a:t>Education </a:t>
            </a:r>
          </a:p>
          <a:p>
            <a:pPr lvl="1"/>
            <a:r>
              <a:rPr lang="en-US" dirty="0"/>
              <a:t>Gender </a:t>
            </a:r>
          </a:p>
          <a:p>
            <a:pPr lvl="1"/>
            <a:r>
              <a:rPr lang="en-US" dirty="0"/>
              <a:t>Ethnicity </a:t>
            </a:r>
          </a:p>
        </p:txBody>
      </p:sp>
      <p:sp>
        <p:nvSpPr>
          <p:cNvPr id="4" name="Footer Placeholder 3">
            <a:extLst>
              <a:ext uri="{FF2B5EF4-FFF2-40B4-BE49-F238E27FC236}">
                <a16:creationId xmlns:a16="http://schemas.microsoft.com/office/drawing/2014/main" id="{9E226AB5-9920-4B27-9262-1E65163B0CD2}"/>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94596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DD487-9F76-4F0E-8821-DA8A4E4016FC}"/>
              </a:ext>
            </a:extLst>
          </p:cNvPr>
          <p:cNvSpPr>
            <a:spLocks noGrp="1"/>
          </p:cNvSpPr>
          <p:nvPr>
            <p:ph type="title"/>
          </p:nvPr>
        </p:nvSpPr>
        <p:spPr>
          <a:xfrm>
            <a:off x="630936" y="639520"/>
            <a:ext cx="3429000" cy="1719072"/>
          </a:xfrm>
        </p:spPr>
        <p:txBody>
          <a:bodyPr anchor="b">
            <a:normAutofit/>
          </a:bodyPr>
          <a:lstStyle/>
          <a:p>
            <a:r>
              <a:rPr lang="en-US" sz="3000"/>
              <a:t>Personality/Lifestyle Characteristics</a:t>
            </a:r>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242A293-2A4C-49CE-B2BE-3F408C6E39C7}"/>
              </a:ext>
            </a:extLst>
          </p:cNvPr>
          <p:cNvSpPr>
            <a:spLocks noGrp="1"/>
          </p:cNvSpPr>
          <p:nvPr>
            <p:ph idx="1"/>
          </p:nvPr>
        </p:nvSpPr>
        <p:spPr>
          <a:xfrm>
            <a:off x="630936" y="2807208"/>
            <a:ext cx="3429000" cy="3410712"/>
          </a:xfrm>
        </p:spPr>
        <p:txBody>
          <a:bodyPr anchor="t">
            <a:normAutofit/>
          </a:bodyPr>
          <a:lstStyle/>
          <a:p>
            <a:r>
              <a:rPr lang="en-US" sz="2000"/>
              <a:t>Personality: normal patterns of behavior exhibited by an individual; the attributes, traits, and mannerisms that distinguish one individual from another </a:t>
            </a:r>
          </a:p>
          <a:p>
            <a:r>
              <a:rPr lang="en-US" sz="2000"/>
              <a:t>Lifestyle: How individuals live, what interests them, their values, and what they like </a:t>
            </a:r>
          </a:p>
        </p:txBody>
      </p:sp>
      <p:pic>
        <p:nvPicPr>
          <p:cNvPr id="2050" name="Picture 2" descr="30+ Hilarious Memes To Put You In Good Spirits | Funny relatable memes,  Infj, Personality">
            <a:extLst>
              <a:ext uri="{FF2B5EF4-FFF2-40B4-BE49-F238E27FC236}">
                <a16:creationId xmlns:a16="http://schemas.microsoft.com/office/drawing/2014/main" id="{67949A45-5542-4654-9529-A4A1C77C85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90044" y="640080"/>
            <a:ext cx="6232223" cy="55778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531E726-7E87-4C6E-B90D-58A8C000CBA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9756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3" name="Arc 7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071C2D9-26E1-4571-B0B8-DC7DBF85478C}"/>
              </a:ext>
            </a:extLst>
          </p:cNvPr>
          <p:cNvSpPr>
            <a:spLocks noGrp="1"/>
          </p:cNvSpPr>
          <p:nvPr>
            <p:ph type="title"/>
          </p:nvPr>
        </p:nvSpPr>
        <p:spPr>
          <a:xfrm>
            <a:off x="5894962" y="479493"/>
            <a:ext cx="5458838" cy="1325563"/>
          </a:xfrm>
        </p:spPr>
        <p:txBody>
          <a:bodyPr>
            <a:normAutofit/>
          </a:bodyPr>
          <a:lstStyle/>
          <a:p>
            <a:r>
              <a:rPr lang="en-US"/>
              <a:t>Attitudes</a:t>
            </a:r>
          </a:p>
        </p:txBody>
      </p:sp>
      <p:sp>
        <p:nvSpPr>
          <p:cNvPr id="75" name="Freeform: Shape 7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WHEN PEOPLE GIVE YOU REASON ATTITUDE FOR NO Menieyelneraornet 20 Attitude  Memes to Show You&amp;#39;re Not a Difficult Person | Meme on awwmemes.com">
            <a:extLst>
              <a:ext uri="{FF2B5EF4-FFF2-40B4-BE49-F238E27FC236}">
                <a16:creationId xmlns:a16="http://schemas.microsoft.com/office/drawing/2014/main" id="{AFA45652-A8E0-4D0D-ACC8-E1B813682F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931"/>
          <a:stretch/>
        </p:blipFill>
        <p:spPr bwMode="auto">
          <a:xfrm>
            <a:off x="703182" y="1043581"/>
            <a:ext cx="4777381" cy="4601093"/>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44427CA-13A5-481B-8793-5991E496A645}"/>
              </a:ext>
            </a:extLst>
          </p:cNvPr>
          <p:cNvSpPr>
            <a:spLocks noGrp="1"/>
          </p:cNvSpPr>
          <p:nvPr>
            <p:ph idx="1"/>
          </p:nvPr>
        </p:nvSpPr>
        <p:spPr>
          <a:xfrm>
            <a:off x="5894962" y="1984443"/>
            <a:ext cx="5458838" cy="4192520"/>
          </a:xfrm>
        </p:spPr>
        <p:txBody>
          <a:bodyPr>
            <a:normAutofit/>
          </a:bodyPr>
          <a:lstStyle/>
          <a:p>
            <a:r>
              <a:rPr lang="en-US" dirty="0"/>
              <a:t>An attitude is an individual's overall evaluation of something </a:t>
            </a:r>
          </a:p>
          <a:p>
            <a:pPr lvl="1"/>
            <a:r>
              <a:rPr lang="en-US" dirty="0"/>
              <a:t>Marketers often measure people’s attitudes toward companies, products, and services. They also measure may “attitude-like” variables including value, quality, and satisfaction. </a:t>
            </a:r>
          </a:p>
        </p:txBody>
      </p:sp>
      <p:sp>
        <p:nvSpPr>
          <p:cNvPr id="4" name="Footer Placeholder 3">
            <a:extLst>
              <a:ext uri="{FF2B5EF4-FFF2-40B4-BE49-F238E27FC236}">
                <a16:creationId xmlns:a16="http://schemas.microsoft.com/office/drawing/2014/main" id="{F160E29C-B314-487B-A3BF-B54A25D8897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2895186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13259-23A6-43A4-8430-5473055D1CD6}"/>
              </a:ext>
            </a:extLst>
          </p:cNvPr>
          <p:cNvSpPr>
            <a:spLocks noGrp="1"/>
          </p:cNvSpPr>
          <p:nvPr>
            <p:ph type="title"/>
          </p:nvPr>
        </p:nvSpPr>
        <p:spPr>
          <a:xfrm>
            <a:off x="1171074" y="1396686"/>
            <a:ext cx="3240506" cy="4064628"/>
          </a:xfrm>
        </p:spPr>
        <p:txBody>
          <a:bodyPr>
            <a:normAutofit/>
          </a:bodyPr>
          <a:lstStyle/>
          <a:p>
            <a:r>
              <a:rPr lang="en-US">
                <a:solidFill>
                  <a:srgbClr val="FFFFFF"/>
                </a:solidFill>
              </a:rPr>
              <a:t>Awareness/ Knowledge</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44D97C9-A623-4827-8971-B6986CDCF247}"/>
              </a:ext>
            </a:extLst>
          </p:cNvPr>
          <p:cNvSpPr>
            <a:spLocks noGrp="1"/>
          </p:cNvSpPr>
          <p:nvPr>
            <p:ph idx="1"/>
          </p:nvPr>
        </p:nvSpPr>
        <p:spPr>
          <a:xfrm>
            <a:off x="5370153" y="1526033"/>
            <a:ext cx="5536397" cy="3935281"/>
          </a:xfrm>
        </p:spPr>
        <p:txBody>
          <a:bodyPr>
            <a:normAutofit/>
          </a:bodyPr>
          <a:lstStyle/>
          <a:p>
            <a:r>
              <a:rPr lang="en-US" dirty="0"/>
              <a:t>Insight into, or understanding of facts about, some object or phenomenon. </a:t>
            </a:r>
          </a:p>
          <a:p>
            <a:pPr lvl="1"/>
            <a:r>
              <a:rPr lang="en-US" dirty="0"/>
              <a:t>Marketers often want to know what individuals know or believe about products, brands, companies, advertisements, and so on. </a:t>
            </a:r>
          </a:p>
        </p:txBody>
      </p:sp>
      <p:sp>
        <p:nvSpPr>
          <p:cNvPr id="4" name="Footer Placeholder 3">
            <a:extLst>
              <a:ext uri="{FF2B5EF4-FFF2-40B4-BE49-F238E27FC236}">
                <a16:creationId xmlns:a16="http://schemas.microsoft.com/office/drawing/2014/main" id="{4A41DF3D-A466-4770-978C-E7D103CF5AC3}"/>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2466349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D0F1D6-B688-4986-8244-F192E1BF7D78}"/>
              </a:ext>
            </a:extLst>
          </p:cNvPr>
          <p:cNvSpPr>
            <a:spLocks noGrp="1"/>
          </p:cNvSpPr>
          <p:nvPr>
            <p:ph type="title"/>
          </p:nvPr>
        </p:nvSpPr>
        <p:spPr>
          <a:xfrm>
            <a:off x="630936" y="640080"/>
            <a:ext cx="4818888" cy="1481328"/>
          </a:xfrm>
        </p:spPr>
        <p:txBody>
          <a:bodyPr anchor="b">
            <a:normAutofit/>
          </a:bodyPr>
          <a:lstStyle/>
          <a:p>
            <a:r>
              <a:rPr lang="en-US" sz="5000"/>
              <a:t>Measuring Awareness</a:t>
            </a: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35E2F45-7F4D-460C-9D31-837CF1590C36}"/>
              </a:ext>
            </a:extLst>
          </p:cNvPr>
          <p:cNvSpPr>
            <a:spLocks noGrp="1"/>
          </p:cNvSpPr>
          <p:nvPr>
            <p:ph idx="1"/>
          </p:nvPr>
        </p:nvSpPr>
        <p:spPr>
          <a:xfrm>
            <a:off x="630936" y="2660904"/>
            <a:ext cx="4818888" cy="3547872"/>
          </a:xfrm>
        </p:spPr>
        <p:txBody>
          <a:bodyPr anchor="t">
            <a:normAutofit/>
          </a:bodyPr>
          <a:lstStyle/>
          <a:p>
            <a:r>
              <a:rPr lang="en-US" sz="2200"/>
              <a:t>Unaided Recall: For what products and brands do you remember seeing ads? </a:t>
            </a:r>
          </a:p>
          <a:p>
            <a:r>
              <a:rPr lang="en-US" sz="2200"/>
              <a:t>Aided Recall: Do you remember seeing ads for personal computers?</a:t>
            </a:r>
          </a:p>
        </p:txBody>
      </p:sp>
      <p:pic>
        <p:nvPicPr>
          <p:cNvPr id="4" name="Picture 3" descr="An illustration shows two text boxes, one above the other.&#10;&#10;The upper text box reads, Unaided Recall: “For what products and brands do you remember seeing ads?” The lower box reads, Aided Recall: “Do you remember seeing ads for personal computers?” A smaller, empty box beside the upper box is labeled as ‘Unaided Recall Cue.’ A smaller box beside the lower box is labeled as ‘Aided Recall Cue,’ and has text that reads, Personal Computers.">
            <a:extLst>
              <a:ext uri="{FF2B5EF4-FFF2-40B4-BE49-F238E27FC236}">
                <a16:creationId xmlns:a16="http://schemas.microsoft.com/office/drawing/2014/main" id="{AB873F43-6B22-4693-95F9-3B77FF8F04F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03281" y="640080"/>
            <a:ext cx="5250502" cy="557784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9972C1F4-FE94-412E-B859-5478D3FB8C4E}"/>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63198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C9070B-E04B-4CFB-B909-41294C6FF5A4}"/>
              </a:ext>
            </a:extLst>
          </p:cNvPr>
          <p:cNvSpPr>
            <a:spLocks noGrp="1"/>
          </p:cNvSpPr>
          <p:nvPr>
            <p:ph type="title"/>
          </p:nvPr>
        </p:nvSpPr>
        <p:spPr>
          <a:xfrm>
            <a:off x="4654296" y="329184"/>
            <a:ext cx="6894576" cy="1783080"/>
          </a:xfrm>
        </p:spPr>
        <p:txBody>
          <a:bodyPr anchor="b">
            <a:normAutofit/>
          </a:bodyPr>
          <a:lstStyle/>
          <a:p>
            <a:r>
              <a:rPr lang="en-US" sz="5400"/>
              <a:t>Motivation</a:t>
            </a:r>
          </a:p>
        </p:txBody>
      </p:sp>
      <p:pic>
        <p:nvPicPr>
          <p:cNvPr id="6" name="Picture 5" descr="One in a crowd">
            <a:extLst>
              <a:ext uri="{FF2B5EF4-FFF2-40B4-BE49-F238E27FC236}">
                <a16:creationId xmlns:a16="http://schemas.microsoft.com/office/drawing/2014/main" id="{C5B0CA7D-50A2-4B47-9E4A-85AEFBE68BDA}"/>
              </a:ext>
            </a:extLst>
          </p:cNvPr>
          <p:cNvPicPr>
            <a:picLocks noChangeAspect="1"/>
          </p:cNvPicPr>
          <p:nvPr/>
        </p:nvPicPr>
        <p:blipFill rotWithShape="1">
          <a:blip r:embed="rId2"/>
          <a:srcRect l="18221" r="9504"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307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motivation meme - Lanterna Education">
            <a:extLst>
              <a:ext uri="{FF2B5EF4-FFF2-40B4-BE49-F238E27FC236}">
                <a16:creationId xmlns:a16="http://schemas.microsoft.com/office/drawing/2014/main" id="{7F002D87-0BA8-4295-9C64-DFE6521BD33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3512"/>
          <a:stretch/>
        </p:blipFill>
        <p:spPr bwMode="auto">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34BD360-3F41-4537-B5B9-0A2B9811BF64}"/>
              </a:ext>
            </a:extLst>
          </p:cNvPr>
          <p:cNvSpPr>
            <a:spLocks noGrp="1"/>
          </p:cNvSpPr>
          <p:nvPr>
            <p:ph idx="1"/>
          </p:nvPr>
        </p:nvSpPr>
        <p:spPr>
          <a:xfrm>
            <a:off x="4654296" y="2706624"/>
            <a:ext cx="6894576" cy="3483864"/>
          </a:xfrm>
        </p:spPr>
        <p:txBody>
          <a:bodyPr>
            <a:normAutofit/>
          </a:bodyPr>
          <a:lstStyle/>
          <a:p>
            <a:r>
              <a:rPr lang="en-US" sz="2200"/>
              <a:t>A need, a want, a drive, a wish, a desire, an impulse, or any inner state that energizes, activates, moves, directs, or channels behavior toward goals </a:t>
            </a:r>
          </a:p>
          <a:p>
            <a:pPr lvl="1"/>
            <a:r>
              <a:rPr lang="en-US" sz="2200"/>
              <a:t>If we understand what drives consumer behavior, we are in better position to anticipate consumer needs and offer products and services that satisfy those needs. </a:t>
            </a:r>
          </a:p>
        </p:txBody>
      </p:sp>
      <p:sp>
        <p:nvSpPr>
          <p:cNvPr id="4" name="Footer Placeholder 3">
            <a:extLst>
              <a:ext uri="{FF2B5EF4-FFF2-40B4-BE49-F238E27FC236}">
                <a16:creationId xmlns:a16="http://schemas.microsoft.com/office/drawing/2014/main" id="{357AF5A6-0C6D-449C-966C-69BD974A6A4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4193983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ECA3CB-1172-46D6-93B4-E3D9C9B04B93}"/>
              </a:ext>
            </a:extLst>
          </p:cNvPr>
          <p:cNvSpPr>
            <a:spLocks noGrp="1"/>
          </p:cNvSpPr>
          <p:nvPr>
            <p:ph type="title"/>
          </p:nvPr>
        </p:nvSpPr>
        <p:spPr>
          <a:xfrm>
            <a:off x="643467" y="321734"/>
            <a:ext cx="10905066" cy="1135737"/>
          </a:xfrm>
        </p:spPr>
        <p:txBody>
          <a:bodyPr>
            <a:normAutofit/>
          </a:bodyPr>
          <a:lstStyle/>
          <a:p>
            <a:r>
              <a:rPr lang="en-US" sz="3600"/>
              <a:t>Feedback</a:t>
            </a:r>
          </a:p>
        </p:txBody>
      </p:sp>
      <p:sp>
        <p:nvSpPr>
          <p:cNvPr id="20"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Content Placeholder 2">
            <a:extLst>
              <a:ext uri="{FF2B5EF4-FFF2-40B4-BE49-F238E27FC236}">
                <a16:creationId xmlns:a16="http://schemas.microsoft.com/office/drawing/2014/main" id="{2D574F74-56A7-47C3-87A2-AB8BC861485B}"/>
              </a:ext>
            </a:extLst>
          </p:cNvPr>
          <p:cNvGraphicFramePr>
            <a:graphicFrameLocks noGrp="1"/>
          </p:cNvGraphicFramePr>
          <p:nvPr>
            <p:ph idx="1"/>
            <p:extLst>
              <p:ext uri="{D42A27DB-BD31-4B8C-83A1-F6EECF244321}">
                <p14:modId xmlns:p14="http://schemas.microsoft.com/office/powerpoint/2010/main" val="117488492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F254AAD-838C-474A-9581-C751A1E0224D}"/>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794815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82E05-45B0-4D1B-9C7E-05EB7763049E}"/>
              </a:ext>
            </a:extLst>
          </p:cNvPr>
          <p:cNvSpPr>
            <a:spLocks noGrp="1"/>
          </p:cNvSpPr>
          <p:nvPr>
            <p:ph type="title"/>
          </p:nvPr>
        </p:nvSpPr>
        <p:spPr>
          <a:xfrm>
            <a:off x="5297762" y="329184"/>
            <a:ext cx="6251110" cy="1783080"/>
          </a:xfrm>
        </p:spPr>
        <p:txBody>
          <a:bodyPr anchor="b">
            <a:normAutofit/>
          </a:bodyPr>
          <a:lstStyle/>
          <a:p>
            <a:r>
              <a:rPr lang="en-US" sz="5400"/>
              <a:t>Intentions</a:t>
            </a:r>
          </a:p>
        </p:txBody>
      </p:sp>
      <p:pic>
        <p:nvPicPr>
          <p:cNvPr id="6" name="Picture 5" descr="Light bulb on yellow background with sketched light beams and cord">
            <a:extLst>
              <a:ext uri="{FF2B5EF4-FFF2-40B4-BE49-F238E27FC236}">
                <a16:creationId xmlns:a16="http://schemas.microsoft.com/office/drawing/2014/main" id="{64CCDDB3-022D-4E44-AAE1-2A1177F3FB08}"/>
              </a:ext>
            </a:extLst>
          </p:cNvPr>
          <p:cNvPicPr>
            <a:picLocks noChangeAspect="1"/>
          </p:cNvPicPr>
          <p:nvPr/>
        </p:nvPicPr>
        <p:blipFill rotWithShape="1">
          <a:blip r:embed="rId3"/>
          <a:srcRect l="51246" r="698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FD125D8-C316-4A82-B31D-DBABBE2785B6}"/>
              </a:ext>
            </a:extLst>
          </p:cNvPr>
          <p:cNvSpPr>
            <a:spLocks noGrp="1"/>
          </p:cNvSpPr>
          <p:nvPr>
            <p:ph idx="1"/>
          </p:nvPr>
        </p:nvSpPr>
        <p:spPr>
          <a:xfrm>
            <a:off x="5297762" y="2706624"/>
            <a:ext cx="6251110" cy="3483864"/>
          </a:xfrm>
        </p:spPr>
        <p:txBody>
          <a:bodyPr>
            <a:normAutofit/>
          </a:bodyPr>
          <a:lstStyle/>
          <a:p>
            <a:r>
              <a:rPr lang="en-US" sz="2200" dirty="0"/>
              <a:t>Anticipated or planned future behavior </a:t>
            </a:r>
          </a:p>
          <a:p>
            <a:pPr lvl="1"/>
            <a:r>
              <a:rPr lang="en-US" sz="2200" dirty="0"/>
              <a:t>Marketers often need this type of information to assess demand for a product or service </a:t>
            </a:r>
          </a:p>
          <a:p>
            <a:r>
              <a:rPr lang="en-US" sz="2200" dirty="0"/>
              <a:t>Estimating demand for products and services accurately is one of the most difficult tasks a marketing researcher faces: </a:t>
            </a:r>
          </a:p>
          <a:p>
            <a:r>
              <a:rPr lang="en-US" sz="2200" dirty="0"/>
              <a:t>Theory of Reasoned Action: Fishbein &amp; Ajzen (1975)</a:t>
            </a:r>
          </a:p>
        </p:txBody>
      </p:sp>
      <p:sp>
        <p:nvSpPr>
          <p:cNvPr id="4" name="Footer Placeholder 3">
            <a:extLst>
              <a:ext uri="{FF2B5EF4-FFF2-40B4-BE49-F238E27FC236}">
                <a16:creationId xmlns:a16="http://schemas.microsoft.com/office/drawing/2014/main" id="{F9E3BA7E-CC28-43AE-BC5A-11EF7D532E5D}"/>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891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061C75-F10A-4C17-BC0A-E9B403483FE1}"/>
              </a:ext>
            </a:extLst>
          </p:cNvPr>
          <p:cNvSpPr>
            <a:spLocks noGrp="1"/>
          </p:cNvSpPr>
          <p:nvPr>
            <p:ph type="title"/>
          </p:nvPr>
        </p:nvSpPr>
        <p:spPr>
          <a:xfrm>
            <a:off x="4654296" y="329184"/>
            <a:ext cx="6894576" cy="1783080"/>
          </a:xfrm>
        </p:spPr>
        <p:txBody>
          <a:bodyPr anchor="b">
            <a:normAutofit/>
          </a:bodyPr>
          <a:lstStyle/>
          <a:p>
            <a:r>
              <a:rPr lang="en-US" sz="5400"/>
              <a:t>Behavior</a:t>
            </a:r>
          </a:p>
        </p:txBody>
      </p:sp>
      <p:pic>
        <p:nvPicPr>
          <p:cNvPr id="6" name="Picture 5" descr="Light bulb on yellow background with sketched light beams and cord">
            <a:extLst>
              <a:ext uri="{FF2B5EF4-FFF2-40B4-BE49-F238E27FC236}">
                <a16:creationId xmlns:a16="http://schemas.microsoft.com/office/drawing/2014/main" id="{6338698A-DF4E-47E4-BB51-425456079609}"/>
              </a:ext>
            </a:extLst>
          </p:cNvPr>
          <p:cNvPicPr>
            <a:picLocks noChangeAspect="1"/>
          </p:cNvPicPr>
          <p:nvPr/>
        </p:nvPicPr>
        <p:blipFill rotWithShape="1">
          <a:blip r:embed="rId2"/>
          <a:srcRect l="53958" r="9700"/>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2"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06BC10-EBA6-4E55-85B6-2210EE26B021}"/>
              </a:ext>
            </a:extLst>
          </p:cNvPr>
          <p:cNvSpPr>
            <a:spLocks noGrp="1"/>
          </p:cNvSpPr>
          <p:nvPr>
            <p:ph idx="1"/>
          </p:nvPr>
        </p:nvSpPr>
        <p:spPr>
          <a:xfrm>
            <a:off x="4654296" y="2706624"/>
            <a:ext cx="6894576" cy="3483864"/>
          </a:xfrm>
        </p:spPr>
        <p:txBody>
          <a:bodyPr>
            <a:normAutofit/>
          </a:bodyPr>
          <a:lstStyle/>
          <a:p>
            <a:r>
              <a:rPr lang="en-US" sz="2200"/>
              <a:t>What subjects have done or are doing </a:t>
            </a:r>
          </a:p>
          <a:p>
            <a:pPr lvl="1"/>
            <a:r>
              <a:rPr lang="en-US" sz="2200"/>
              <a:t>Behavioral data might be obtained by observing behaviors or by asking consumers to remember and report their past behaviors. </a:t>
            </a:r>
          </a:p>
        </p:txBody>
      </p:sp>
      <p:sp>
        <p:nvSpPr>
          <p:cNvPr id="4" name="Footer Placeholder 3">
            <a:extLst>
              <a:ext uri="{FF2B5EF4-FFF2-40B4-BE49-F238E27FC236}">
                <a16:creationId xmlns:a16="http://schemas.microsoft.com/office/drawing/2014/main" id="{21B6A5F3-38E7-4704-830C-C23ACB82E5A1}"/>
              </a:ext>
            </a:extLst>
          </p:cNvPr>
          <p:cNvSpPr>
            <a:spLocks noGrp="1"/>
          </p:cNvSpPr>
          <p:nvPr>
            <p:ph type="ftr" sz="quarter" idx="11"/>
          </p:nvPr>
        </p:nvSpPr>
        <p:spPr>
          <a:xfrm>
            <a:off x="4654296"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329659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5E310-64ED-4A48-856C-4B3F4BCF6E0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Types of Primary Data</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ircular illustration shows the seven types of Primary Data pointing to the center element, “Behavior”. The types are as follows: Motivation, Demographic/Socioeconomic, Personality/Lifestyle, Attitudes, Awareness/Knowledge, and Intentions.">
            <a:extLst>
              <a:ext uri="{FF2B5EF4-FFF2-40B4-BE49-F238E27FC236}">
                <a16:creationId xmlns:a16="http://schemas.microsoft.com/office/drawing/2014/main" id="{1C03AA5B-8F77-4969-BF3F-53A56FA6D3C4}"/>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54296" y="1494393"/>
            <a:ext cx="7214616" cy="3841782"/>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8B958960-3EC5-4068-8CF3-BDE8D854A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1755999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8C0D8-1BAD-4748-AD5C-C0BD23AE420E}"/>
              </a:ext>
            </a:extLst>
          </p:cNvPr>
          <p:cNvSpPr>
            <a:spLocks noGrp="1"/>
          </p:cNvSpPr>
          <p:nvPr>
            <p:ph type="title"/>
          </p:nvPr>
        </p:nvSpPr>
        <p:spPr/>
        <p:txBody>
          <a:bodyPr/>
          <a:lstStyle/>
          <a:p>
            <a:r>
              <a:rPr lang="en-US" dirty="0"/>
              <a:t>Brand Equity Research</a:t>
            </a:r>
          </a:p>
        </p:txBody>
      </p:sp>
      <p:sp>
        <p:nvSpPr>
          <p:cNvPr id="4" name="Footer Placeholder 3">
            <a:extLst>
              <a:ext uri="{FF2B5EF4-FFF2-40B4-BE49-F238E27FC236}">
                <a16:creationId xmlns:a16="http://schemas.microsoft.com/office/drawing/2014/main" id="{8B9AD92A-5C05-4C63-80B2-E3F7DAAD9E48}"/>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DFDE43FE-DF27-4EEF-8B4F-8EA3243ACD52}"/>
              </a:ext>
            </a:extLst>
          </p:cNvPr>
          <p:cNvSpPr/>
          <p:nvPr/>
        </p:nvSpPr>
        <p:spPr>
          <a:xfrm>
            <a:off x="3788979" y="200221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6" name="Oval 5">
            <a:extLst>
              <a:ext uri="{FF2B5EF4-FFF2-40B4-BE49-F238E27FC236}">
                <a16:creationId xmlns:a16="http://schemas.microsoft.com/office/drawing/2014/main" id="{B29853ED-9458-4B7F-AC27-B83BB0079085}"/>
              </a:ext>
            </a:extLst>
          </p:cNvPr>
          <p:cNvSpPr/>
          <p:nvPr/>
        </p:nvSpPr>
        <p:spPr>
          <a:xfrm>
            <a:off x="7175938" y="200222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sp>
        <p:nvSpPr>
          <p:cNvPr id="7" name="Oval 6">
            <a:extLst>
              <a:ext uri="{FF2B5EF4-FFF2-40B4-BE49-F238E27FC236}">
                <a16:creationId xmlns:a16="http://schemas.microsoft.com/office/drawing/2014/main" id="{9370B0B0-2287-4042-8199-262540887EF2}"/>
              </a:ext>
            </a:extLst>
          </p:cNvPr>
          <p:cNvSpPr/>
          <p:nvPr/>
        </p:nvSpPr>
        <p:spPr>
          <a:xfrm>
            <a:off x="2730062" y="4794140"/>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F202386D-182B-4015-B1F0-794CE119D9A3}"/>
              </a:ext>
            </a:extLst>
          </p:cNvPr>
          <p:cNvSpPr/>
          <p:nvPr/>
        </p:nvSpPr>
        <p:spPr>
          <a:xfrm>
            <a:off x="4953000" y="4794139"/>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Association</a:t>
            </a:r>
          </a:p>
        </p:txBody>
      </p:sp>
      <p:sp>
        <p:nvSpPr>
          <p:cNvPr id="9" name="Oval 8">
            <a:extLst>
              <a:ext uri="{FF2B5EF4-FFF2-40B4-BE49-F238E27FC236}">
                <a16:creationId xmlns:a16="http://schemas.microsoft.com/office/drawing/2014/main" id="{CAB5C28F-8E79-4293-98EA-BAB2A594612D}"/>
              </a:ext>
            </a:extLst>
          </p:cNvPr>
          <p:cNvSpPr/>
          <p:nvPr/>
        </p:nvSpPr>
        <p:spPr>
          <a:xfrm>
            <a:off x="7175938"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10" name="Oval 9">
            <a:extLst>
              <a:ext uri="{FF2B5EF4-FFF2-40B4-BE49-F238E27FC236}">
                <a16:creationId xmlns:a16="http://schemas.microsoft.com/office/drawing/2014/main" id="{B06CCB72-C166-40C7-B079-ED293D013820}"/>
              </a:ext>
            </a:extLst>
          </p:cNvPr>
          <p:cNvSpPr/>
          <p:nvPr/>
        </p:nvSpPr>
        <p:spPr>
          <a:xfrm>
            <a:off x="507124" y="4794138"/>
            <a:ext cx="1954924" cy="107205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cxnSp>
        <p:nvCxnSpPr>
          <p:cNvPr id="12" name="Straight Arrow Connector 11">
            <a:extLst>
              <a:ext uri="{FF2B5EF4-FFF2-40B4-BE49-F238E27FC236}">
                <a16:creationId xmlns:a16="http://schemas.microsoft.com/office/drawing/2014/main" id="{8BD99FDB-CCFD-4CC0-906D-F9B2895A111A}"/>
              </a:ext>
            </a:extLst>
          </p:cNvPr>
          <p:cNvCxnSpPr>
            <a:stCxn id="10" idx="0"/>
            <a:endCxn id="5" idx="4"/>
          </p:cNvCxnSpPr>
          <p:nvPr/>
        </p:nvCxnSpPr>
        <p:spPr>
          <a:xfrm flipV="1">
            <a:off x="1484586" y="3074274"/>
            <a:ext cx="3281855"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2DDF252-1F10-407A-8931-AEAA352A5CCB}"/>
              </a:ext>
            </a:extLst>
          </p:cNvPr>
          <p:cNvCxnSpPr>
            <a:cxnSpLocks/>
            <a:stCxn id="7" idx="0"/>
            <a:endCxn id="5" idx="4"/>
          </p:cNvCxnSpPr>
          <p:nvPr/>
        </p:nvCxnSpPr>
        <p:spPr>
          <a:xfrm flipV="1">
            <a:off x="3707524" y="3074274"/>
            <a:ext cx="1058917" cy="17198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EAD3DD16-E4BD-45B5-9506-9B8D7313590C}"/>
              </a:ext>
            </a:extLst>
          </p:cNvPr>
          <p:cNvCxnSpPr>
            <a:cxnSpLocks/>
            <a:stCxn id="8" idx="0"/>
            <a:endCxn id="5" idx="4"/>
          </p:cNvCxnSpPr>
          <p:nvPr/>
        </p:nvCxnSpPr>
        <p:spPr>
          <a:xfrm flipH="1" flipV="1">
            <a:off x="4766441" y="3074274"/>
            <a:ext cx="1164021" cy="17198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CA9270A-7A95-439D-BA2A-5EA3593240D9}"/>
              </a:ext>
            </a:extLst>
          </p:cNvPr>
          <p:cNvCxnSpPr>
            <a:cxnSpLocks/>
            <a:stCxn id="9" idx="0"/>
            <a:endCxn id="5" idx="4"/>
          </p:cNvCxnSpPr>
          <p:nvPr/>
        </p:nvCxnSpPr>
        <p:spPr>
          <a:xfrm flipH="1" flipV="1">
            <a:off x="4766441" y="3074274"/>
            <a:ext cx="3386959" cy="17198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FFED8055-3835-4177-AC9D-52969565771C}"/>
              </a:ext>
            </a:extLst>
          </p:cNvPr>
          <p:cNvCxnSpPr>
            <a:cxnSpLocks/>
            <a:stCxn id="5" idx="6"/>
            <a:endCxn id="6" idx="2"/>
          </p:cNvCxnSpPr>
          <p:nvPr/>
        </p:nvCxnSpPr>
        <p:spPr>
          <a:xfrm>
            <a:off x="5743903" y="2538247"/>
            <a:ext cx="143203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EA3F7635-F856-4253-90B6-D5E310F69F23}"/>
              </a:ext>
            </a:extLst>
          </p:cNvPr>
          <p:cNvSpPr txBox="1"/>
          <p:nvPr/>
        </p:nvSpPr>
        <p:spPr>
          <a:xfrm>
            <a:off x="6235262" y="1917796"/>
            <a:ext cx="635876" cy="369332"/>
          </a:xfrm>
          <a:prstGeom prst="rect">
            <a:avLst/>
          </a:prstGeom>
          <a:noFill/>
        </p:spPr>
        <p:txBody>
          <a:bodyPr wrap="square" rtlCol="0">
            <a:spAutoFit/>
          </a:bodyPr>
          <a:lstStyle/>
          <a:p>
            <a:r>
              <a:rPr lang="en-US" dirty="0"/>
              <a:t>0.5</a:t>
            </a:r>
          </a:p>
        </p:txBody>
      </p:sp>
      <p:sp>
        <p:nvSpPr>
          <p:cNvPr id="30" name="TextBox 29">
            <a:extLst>
              <a:ext uri="{FF2B5EF4-FFF2-40B4-BE49-F238E27FC236}">
                <a16:creationId xmlns:a16="http://schemas.microsoft.com/office/drawing/2014/main" id="{BE0CE59A-FC9A-46FA-93C9-82991C5A0198}"/>
              </a:ext>
            </a:extLst>
          </p:cNvPr>
          <p:cNvSpPr txBox="1"/>
          <p:nvPr/>
        </p:nvSpPr>
        <p:spPr>
          <a:xfrm>
            <a:off x="6235262" y="2633969"/>
            <a:ext cx="635876" cy="369332"/>
          </a:xfrm>
          <a:prstGeom prst="rect">
            <a:avLst/>
          </a:prstGeom>
          <a:noFill/>
        </p:spPr>
        <p:txBody>
          <a:bodyPr wrap="square" rtlCol="0">
            <a:spAutoFit/>
          </a:bodyPr>
          <a:lstStyle/>
          <a:p>
            <a:r>
              <a:rPr lang="en-US" dirty="0"/>
              <a:t>0.25</a:t>
            </a:r>
          </a:p>
        </p:txBody>
      </p:sp>
    </p:spTree>
    <p:extLst>
      <p:ext uri="{BB962C8B-B14F-4D97-AF65-F5344CB8AC3E}">
        <p14:creationId xmlns:p14="http://schemas.microsoft.com/office/powerpoint/2010/main" val="3291371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516546-432F-4287-9349-6F098123FBE1}"/>
              </a:ext>
            </a:extLst>
          </p:cNvPr>
          <p:cNvSpPr>
            <a:spLocks noGrp="1"/>
          </p:cNvSpPr>
          <p:nvPr>
            <p:ph type="title"/>
          </p:nvPr>
        </p:nvSpPr>
        <p:spPr>
          <a:xfrm>
            <a:off x="5297762" y="329184"/>
            <a:ext cx="6251110" cy="1783080"/>
          </a:xfrm>
        </p:spPr>
        <p:txBody>
          <a:bodyPr anchor="b">
            <a:normAutofit/>
          </a:bodyPr>
          <a:lstStyle/>
          <a:p>
            <a:r>
              <a:rPr lang="en-US" sz="3800"/>
              <a:t>Chapter 10: Collecting Data by Observation – Learning Objectives</a:t>
            </a:r>
          </a:p>
        </p:txBody>
      </p:sp>
      <p:pic>
        <p:nvPicPr>
          <p:cNvPr id="6" name="Picture 5" descr="Magnifying glass showing decling performance">
            <a:extLst>
              <a:ext uri="{FF2B5EF4-FFF2-40B4-BE49-F238E27FC236}">
                <a16:creationId xmlns:a16="http://schemas.microsoft.com/office/drawing/2014/main" id="{FF3B5755-9A06-4AF1-876D-33FD85331BC5}"/>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A88D77-4884-4759-B432-ED94741BF8DF}"/>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1700"/>
              <a:t>Describe the two basic means of obtaining primary data </a:t>
            </a:r>
          </a:p>
          <a:p>
            <a:pPr marL="514350" indent="-514350">
              <a:buFont typeface="+mj-lt"/>
              <a:buAutoNum type="arabicPeriod"/>
            </a:pPr>
            <a:r>
              <a:rPr lang="en-US" sz="1700"/>
              <a:t>State the specific advantages of each method of data collection </a:t>
            </a:r>
          </a:p>
          <a:p>
            <a:pPr marL="514350" indent="-514350">
              <a:buFont typeface="+mj-lt"/>
              <a:buAutoNum type="arabicPeriod"/>
            </a:pPr>
            <a:r>
              <a:rPr lang="en-US" sz="1700"/>
              <a:t>List the important considerations in the use of observational methods of data collection </a:t>
            </a:r>
          </a:p>
          <a:p>
            <a:pPr marL="514350" indent="-514350">
              <a:buFont typeface="+mj-lt"/>
              <a:buAutoNum type="arabicPeriod"/>
            </a:pPr>
            <a:r>
              <a:rPr lang="en-US" sz="1700"/>
              <a:t>Explain the difference between structured and unstructured observation. </a:t>
            </a:r>
          </a:p>
          <a:p>
            <a:pPr marL="514350" indent="-514350">
              <a:buFont typeface="+mj-lt"/>
              <a:buAutoNum type="arabicPeriod"/>
            </a:pPr>
            <a:r>
              <a:rPr lang="en-US" sz="1700"/>
              <a:t>Cite the main reason researchers may choose to disguise the presence of an observer in a study </a:t>
            </a:r>
          </a:p>
          <a:p>
            <a:pPr marL="514350" indent="-514350">
              <a:buFont typeface="+mj-lt"/>
              <a:buAutoNum type="arabicPeriod"/>
            </a:pPr>
            <a:r>
              <a:rPr lang="en-US" sz="1700"/>
              <a:t>Explain the advantages and disadvantages of conducting an observational experiment in a laboratory. </a:t>
            </a:r>
          </a:p>
          <a:p>
            <a:pPr marL="514350" indent="-514350">
              <a:buFont typeface="+mj-lt"/>
              <a:buAutoNum type="arabicPeriod"/>
            </a:pPr>
            <a:r>
              <a:rPr lang="en-US" sz="1700"/>
              <a:t>List several approaches to mechanical observation </a:t>
            </a:r>
          </a:p>
        </p:txBody>
      </p:sp>
      <p:sp>
        <p:nvSpPr>
          <p:cNvPr id="4" name="Footer Placeholder 3">
            <a:extLst>
              <a:ext uri="{FF2B5EF4-FFF2-40B4-BE49-F238E27FC236}">
                <a16:creationId xmlns:a16="http://schemas.microsoft.com/office/drawing/2014/main" id="{CE107AC0-4130-4EBE-A5D8-65E01E8BAA34}"/>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825052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5416605-ADA5-4353-BDBC-D91F77458032}"/>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Two Methods of Data Collection</a:t>
            </a:r>
          </a:p>
        </p:txBody>
      </p:sp>
      <p:sp>
        <p:nvSpPr>
          <p:cNvPr id="4" name="Footer Placeholder 3">
            <a:extLst>
              <a:ext uri="{FF2B5EF4-FFF2-40B4-BE49-F238E27FC236}">
                <a16:creationId xmlns:a16="http://schemas.microsoft.com/office/drawing/2014/main" id="{80F6E9EC-B17C-41F6-898D-87D8FCBD2F2D}"/>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18" name="Content Placeholder 2">
            <a:extLst>
              <a:ext uri="{FF2B5EF4-FFF2-40B4-BE49-F238E27FC236}">
                <a16:creationId xmlns:a16="http://schemas.microsoft.com/office/drawing/2014/main" id="{7C3039F3-79E2-4210-9FCA-A4E4EAE49202}"/>
              </a:ext>
            </a:extLst>
          </p:cNvPr>
          <p:cNvGraphicFramePr>
            <a:graphicFrameLocks noGrp="1"/>
          </p:cNvGraphicFramePr>
          <p:nvPr>
            <p:ph idx="1"/>
            <p:extLst>
              <p:ext uri="{D42A27DB-BD31-4B8C-83A1-F6EECF244321}">
                <p14:modId xmlns:p14="http://schemas.microsoft.com/office/powerpoint/2010/main" val="7942323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8279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0962B0B-9697-431B-8DA9-6697018C3062}"/>
              </a:ext>
            </a:extLst>
          </p:cNvPr>
          <p:cNvSpPr>
            <a:spLocks noGrp="1"/>
          </p:cNvSpPr>
          <p:nvPr>
            <p:ph type="title"/>
          </p:nvPr>
        </p:nvSpPr>
        <p:spPr>
          <a:xfrm>
            <a:off x="643467" y="321734"/>
            <a:ext cx="10905066" cy="1135737"/>
          </a:xfrm>
        </p:spPr>
        <p:txBody>
          <a:bodyPr>
            <a:normAutofit/>
          </a:bodyPr>
          <a:lstStyle/>
          <a:p>
            <a:r>
              <a:rPr lang="en-US" sz="3600"/>
              <a:t>Communication vs. Observation</a:t>
            </a:r>
          </a:p>
        </p:txBody>
      </p:sp>
      <p:sp>
        <p:nvSpPr>
          <p:cNvPr id="11" name="Rectangle 10">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2DF711E-A3BA-4BCA-9129-B49A181FB69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4" name="Table 4">
            <a:extLst>
              <a:ext uri="{FF2B5EF4-FFF2-40B4-BE49-F238E27FC236}">
                <a16:creationId xmlns:a16="http://schemas.microsoft.com/office/drawing/2014/main" id="{157CAE65-A1C5-451C-8A90-9904C14F24EC}"/>
              </a:ext>
            </a:extLst>
          </p:cNvPr>
          <p:cNvGraphicFramePr>
            <a:graphicFrameLocks noGrp="1"/>
          </p:cNvGraphicFramePr>
          <p:nvPr>
            <p:ph idx="1"/>
            <p:extLst>
              <p:ext uri="{D42A27DB-BD31-4B8C-83A1-F6EECF244321}">
                <p14:modId xmlns:p14="http://schemas.microsoft.com/office/powerpoint/2010/main" val="2833672994"/>
              </p:ext>
            </p:extLst>
          </p:nvPr>
        </p:nvGraphicFramePr>
        <p:xfrm>
          <a:off x="838200" y="2011740"/>
          <a:ext cx="10515600" cy="3979113"/>
        </p:xfrm>
        <a:graphic>
          <a:graphicData uri="http://schemas.openxmlformats.org/drawingml/2006/table">
            <a:tbl>
              <a:tblPr firstRow="1" bandRow="1">
                <a:solidFill>
                  <a:schemeClr val="accent1">
                    <a:lumMod val="20000"/>
                    <a:lumOff val="80000"/>
                  </a:schemeClr>
                </a:solidFill>
                <a:tableStyleId>{5C22544A-7EE6-4342-B048-85BDC9FD1C3A}</a:tableStyleId>
              </a:tblPr>
              <a:tblGrid>
                <a:gridCol w="2962876">
                  <a:extLst>
                    <a:ext uri="{9D8B030D-6E8A-4147-A177-3AD203B41FA5}">
                      <a16:colId xmlns:a16="http://schemas.microsoft.com/office/drawing/2014/main" val="1244557665"/>
                    </a:ext>
                  </a:extLst>
                </a:gridCol>
                <a:gridCol w="4132984">
                  <a:extLst>
                    <a:ext uri="{9D8B030D-6E8A-4147-A177-3AD203B41FA5}">
                      <a16:colId xmlns:a16="http://schemas.microsoft.com/office/drawing/2014/main" val="44179533"/>
                    </a:ext>
                  </a:extLst>
                </a:gridCol>
                <a:gridCol w="3419740">
                  <a:extLst>
                    <a:ext uri="{9D8B030D-6E8A-4147-A177-3AD203B41FA5}">
                      <a16:colId xmlns:a16="http://schemas.microsoft.com/office/drawing/2014/main" val="1130384624"/>
                    </a:ext>
                  </a:extLst>
                </a:gridCol>
              </a:tblGrid>
              <a:tr h="761058">
                <a:tc>
                  <a:txBody>
                    <a:bodyPr/>
                    <a:lstStyle/>
                    <a:p>
                      <a:r>
                        <a:rPr lang="en-US" sz="1800" b="1" cap="all" spc="60">
                          <a:solidFill>
                            <a:schemeClr val="tx1"/>
                          </a:solidFill>
                        </a:rPr>
                        <a:t>Attribute</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Communication</a:t>
                      </a:r>
                    </a:p>
                  </a:txBody>
                  <a:tcPr marL="211405" marR="211405" marT="211405" marB="211405">
                    <a:lnL w="12700" cmpd="sng">
                      <a:noFill/>
                    </a:lnL>
                    <a:lnR w="12700" cmpd="sng">
                      <a:noFill/>
                    </a:lnR>
                    <a:lnT w="12700" cmpd="sng">
                      <a:noFill/>
                    </a:lnT>
                    <a:lnB w="38100" cmpd="sng">
                      <a:noFill/>
                    </a:lnB>
                    <a:noFill/>
                  </a:tcPr>
                </a:tc>
                <a:tc>
                  <a:txBody>
                    <a:bodyPr/>
                    <a:lstStyle/>
                    <a:p>
                      <a:r>
                        <a:rPr lang="en-US" sz="1800" b="1" cap="all" spc="60">
                          <a:solidFill>
                            <a:schemeClr val="tx1"/>
                          </a:solidFill>
                        </a:rPr>
                        <a:t>Observation</a:t>
                      </a:r>
                    </a:p>
                  </a:txBody>
                  <a:tcPr marL="211405" marR="211405" marT="211405" marB="211405">
                    <a:lnL w="12700" cmpd="sng">
                      <a:noFill/>
                    </a:lnL>
                    <a:lnR w="12700" cmpd="sng">
                      <a:noFill/>
                    </a:lnR>
                    <a:lnT w="12700" cmpd="sng">
                      <a:noFill/>
                    </a:lnT>
                    <a:lnB w="38100" cmpd="sng">
                      <a:noFill/>
                    </a:lnB>
                    <a:noFill/>
                  </a:tcPr>
                </a:tc>
                <a:extLst>
                  <a:ext uri="{0D108BD9-81ED-4DB2-BD59-A6C34878D82A}">
                    <a16:rowId xmlns:a16="http://schemas.microsoft.com/office/drawing/2014/main" val="2000152054"/>
                  </a:ext>
                </a:extLst>
              </a:tr>
              <a:tr h="643611">
                <a:tc>
                  <a:txBody>
                    <a:bodyPr/>
                    <a:lstStyle/>
                    <a:p>
                      <a:r>
                        <a:rPr lang="en-US" sz="2500" cap="none" spc="0">
                          <a:solidFill>
                            <a:schemeClr val="tx1"/>
                          </a:solidFill>
                        </a:rPr>
                        <a:t>Versatility</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38100" cmpd="sng">
                      <a:noFill/>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3649734469"/>
                  </a:ext>
                </a:extLst>
              </a:tr>
              <a:tr h="643611">
                <a:tc>
                  <a:txBody>
                    <a:bodyPr/>
                    <a:lstStyle/>
                    <a:p>
                      <a:r>
                        <a:rPr lang="en-US" sz="2500" cap="none" spc="0">
                          <a:solidFill>
                            <a:schemeClr val="tx1"/>
                          </a:solidFill>
                        </a:rPr>
                        <a:t>Speed</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88309150"/>
                  </a:ext>
                </a:extLst>
              </a:tr>
              <a:tr h="643611">
                <a:tc>
                  <a:txBody>
                    <a:bodyPr/>
                    <a:lstStyle/>
                    <a:p>
                      <a:r>
                        <a:rPr lang="en-US" sz="2500" cap="none" spc="0">
                          <a:solidFill>
                            <a:schemeClr val="tx1"/>
                          </a:solidFill>
                        </a:rPr>
                        <a:t>Cost</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850005735"/>
                  </a:ext>
                </a:extLst>
              </a:tr>
              <a:tr h="643611">
                <a:tc>
                  <a:txBody>
                    <a:bodyPr/>
                    <a:lstStyle/>
                    <a:p>
                      <a:r>
                        <a:rPr lang="en-US" sz="2500" cap="none" spc="0">
                          <a:solidFill>
                            <a:schemeClr val="tx1"/>
                          </a:solidFill>
                        </a:rPr>
                        <a:t>Objectivity</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solidFill>
                      <a:srgbClr val="DAE3F3">
                        <a:alpha val="50196"/>
                      </a:srgbClr>
                    </a:solidFill>
                  </a:tcPr>
                </a:tc>
                <a:extLst>
                  <a:ext uri="{0D108BD9-81ED-4DB2-BD59-A6C34878D82A}">
                    <a16:rowId xmlns:a16="http://schemas.microsoft.com/office/drawing/2014/main" val="2398367233"/>
                  </a:ext>
                </a:extLst>
              </a:tr>
              <a:tr h="643611">
                <a:tc>
                  <a:txBody>
                    <a:bodyPr/>
                    <a:lstStyle/>
                    <a:p>
                      <a:r>
                        <a:rPr lang="en-US" sz="2500" cap="none" spc="0">
                          <a:solidFill>
                            <a:schemeClr val="tx1"/>
                          </a:solidFill>
                        </a:rPr>
                        <a:t>Accuracy</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2500" cap="none" spc="0">
                        <a:solidFill>
                          <a:schemeClr val="tx1"/>
                        </a:solidFill>
                      </a:endParaRP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tc>
                  <a:txBody>
                    <a:bodyPr/>
                    <a:lstStyle/>
                    <a:p>
                      <a:r>
                        <a:rPr lang="en-US" sz="2500" cap="none" spc="0">
                          <a:solidFill>
                            <a:schemeClr val="tx1"/>
                          </a:solidFill>
                        </a:rPr>
                        <a:t>4</a:t>
                      </a:r>
                    </a:p>
                  </a:txBody>
                  <a:tcPr marL="140937" marR="140937" marT="70468" marB="140937">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91735367"/>
                  </a:ext>
                </a:extLst>
              </a:tr>
            </a:tbl>
          </a:graphicData>
        </a:graphic>
      </p:graphicFrame>
    </p:spTree>
    <p:extLst>
      <p:ext uri="{BB962C8B-B14F-4D97-AF65-F5344CB8AC3E}">
        <p14:creationId xmlns:p14="http://schemas.microsoft.com/office/powerpoint/2010/main" val="82103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A1E693-D2FA-486B-9BED-AFE36E8DF641}"/>
              </a:ext>
            </a:extLst>
          </p:cNvPr>
          <p:cNvSpPr>
            <a:spLocks noGrp="1"/>
          </p:cNvSpPr>
          <p:nvPr>
            <p:ph type="title"/>
          </p:nvPr>
        </p:nvSpPr>
        <p:spPr>
          <a:xfrm>
            <a:off x="686834" y="1153572"/>
            <a:ext cx="3200400" cy="4461163"/>
          </a:xfrm>
        </p:spPr>
        <p:txBody>
          <a:bodyPr>
            <a:normAutofit/>
          </a:bodyPr>
          <a:lstStyle/>
          <a:p>
            <a:r>
              <a:rPr lang="en-US">
                <a:solidFill>
                  <a:srgbClr val="FFFFFF"/>
                </a:solidFill>
              </a:rPr>
              <a:t>Why use observation research?</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1D4BF7D-2F3D-4A41-BAB2-F7AF15EF9478}"/>
              </a:ext>
            </a:extLst>
          </p:cNvPr>
          <p:cNvSpPr>
            <a:spLocks noGrp="1"/>
          </p:cNvSpPr>
          <p:nvPr>
            <p:ph idx="1"/>
          </p:nvPr>
        </p:nvSpPr>
        <p:spPr>
          <a:xfrm>
            <a:off x="4447308" y="591344"/>
            <a:ext cx="6906491" cy="5585619"/>
          </a:xfrm>
        </p:spPr>
        <p:txBody>
          <a:bodyPr anchor="ctr">
            <a:normAutofit/>
          </a:bodyPr>
          <a:lstStyle/>
          <a:p>
            <a:r>
              <a:rPr lang="en-US" dirty="0"/>
              <a:t>Observation is often the best method for generating valid data about individual’s behavior. </a:t>
            </a:r>
          </a:p>
          <a:p>
            <a:pPr lvl="1"/>
            <a:r>
              <a:rPr lang="en-US" dirty="0"/>
              <a:t>E.g., using communication methods, we can ask a consumer to estimate how many jars of peanut butter he purchased at a particular store in the past year. With observation research, we can </a:t>
            </a:r>
            <a:r>
              <a:rPr lang="en-US" b="1" dirty="0"/>
              <a:t>KNOW</a:t>
            </a:r>
            <a:r>
              <a:rPr lang="en-US" dirty="0"/>
              <a:t> how many jars he purchased at that store in the past year. </a:t>
            </a:r>
          </a:p>
        </p:txBody>
      </p:sp>
      <p:sp>
        <p:nvSpPr>
          <p:cNvPr id="4" name="Footer Placeholder 3">
            <a:extLst>
              <a:ext uri="{FF2B5EF4-FFF2-40B4-BE49-F238E27FC236}">
                <a16:creationId xmlns:a16="http://schemas.microsoft.com/office/drawing/2014/main" id="{77800AD7-FC10-4845-88CB-D9A0366F1407}"/>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821724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918B2-2336-481E-BA30-8F56F2C11DFF}"/>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3800" kern="1200">
                <a:solidFill>
                  <a:schemeClr val="bg1"/>
                </a:solidFill>
                <a:latin typeface="+mj-lt"/>
                <a:ea typeface="+mj-ea"/>
                <a:cs typeface="+mj-cs"/>
              </a:rPr>
              <a:t>Key Issues for Collecting Information by Observation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A chart shows the text ‘observation,’ with four text boxes arranged vertically to its right. Each text box has two subdivisions.&#10;&#10;The first text box reads, Degree of Structure, and its two subdivisions are structured and unstructured. The second text box reads, Degree of Disguise, and its two subdivisions are undisguised and disguised. The third text box reads, Setting, and its two subdivisions are natural and contrived. The fourth text box reads, Method of Administration, and its two subdivisions are human and mechanical.">
            <a:extLst>
              <a:ext uri="{FF2B5EF4-FFF2-40B4-BE49-F238E27FC236}">
                <a16:creationId xmlns:a16="http://schemas.microsoft.com/office/drawing/2014/main" id="{6982BC6E-423D-4A9F-8908-AB88E126EBD3}"/>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769915" y="2427541"/>
            <a:ext cx="8597070" cy="39976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2934179-311E-4A7B-9851-7EEC8AF9EA31}"/>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Tree>
    <p:extLst>
      <p:ext uri="{BB962C8B-B14F-4D97-AF65-F5344CB8AC3E}">
        <p14:creationId xmlns:p14="http://schemas.microsoft.com/office/powerpoint/2010/main" val="3053390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2F39B-B298-4D30-A67E-A246F42481DC}"/>
              </a:ext>
            </a:extLst>
          </p:cNvPr>
          <p:cNvSpPr>
            <a:spLocks noGrp="1"/>
          </p:cNvSpPr>
          <p:nvPr>
            <p:ph type="title"/>
          </p:nvPr>
        </p:nvSpPr>
        <p:spPr>
          <a:xfrm>
            <a:off x="686834" y="1153572"/>
            <a:ext cx="3200400" cy="4461163"/>
          </a:xfrm>
        </p:spPr>
        <p:txBody>
          <a:bodyPr>
            <a:normAutofit/>
          </a:bodyPr>
          <a:lstStyle/>
          <a:p>
            <a:r>
              <a:rPr lang="en-US">
                <a:solidFill>
                  <a:srgbClr val="FFFFFF"/>
                </a:solidFill>
              </a:rPr>
              <a:t>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24BCD1E-1B91-4CB4-8364-D843232972A8}"/>
              </a:ext>
            </a:extLst>
          </p:cNvPr>
          <p:cNvSpPr>
            <a:spLocks noGrp="1"/>
          </p:cNvSpPr>
          <p:nvPr>
            <p:ph idx="1"/>
          </p:nvPr>
        </p:nvSpPr>
        <p:spPr>
          <a:xfrm>
            <a:off x="4447308" y="591344"/>
            <a:ext cx="6906491" cy="5585619"/>
          </a:xfrm>
        </p:spPr>
        <p:txBody>
          <a:bodyPr anchor="ctr">
            <a:normAutofit/>
          </a:bodyPr>
          <a:lstStyle/>
          <a:p>
            <a:r>
              <a:rPr lang="en-US" dirty="0"/>
              <a:t>Structure: The degree of standardization used with the data collection instrument. </a:t>
            </a:r>
          </a:p>
          <a:p>
            <a:r>
              <a:rPr lang="en-US" dirty="0"/>
              <a:t>Method of observation in which the phenomena to be observed (typically behaviors) can be defined precisely along with the categories used to record the phenomena. </a:t>
            </a:r>
          </a:p>
        </p:txBody>
      </p:sp>
      <p:sp>
        <p:nvSpPr>
          <p:cNvPr id="4" name="Footer Placeholder 3">
            <a:extLst>
              <a:ext uri="{FF2B5EF4-FFF2-40B4-BE49-F238E27FC236}">
                <a16:creationId xmlns:a16="http://schemas.microsoft.com/office/drawing/2014/main" id="{A8C79560-932C-41E2-8D8F-ED19D16D5602}"/>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688673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A3FD7-7E78-40C3-8AA2-F2AE5265D14C}"/>
              </a:ext>
            </a:extLst>
          </p:cNvPr>
          <p:cNvSpPr>
            <a:spLocks noGrp="1"/>
          </p:cNvSpPr>
          <p:nvPr>
            <p:ph type="title"/>
          </p:nvPr>
        </p:nvSpPr>
        <p:spPr>
          <a:xfrm>
            <a:off x="4965430" y="629268"/>
            <a:ext cx="6586491" cy="1286160"/>
          </a:xfrm>
        </p:spPr>
        <p:txBody>
          <a:bodyPr anchor="b">
            <a:normAutofit/>
          </a:bodyPr>
          <a:lstStyle/>
          <a:p>
            <a:r>
              <a:rPr lang="en-US" dirty="0"/>
              <a:t>iClicker Question</a:t>
            </a:r>
          </a:p>
        </p:txBody>
      </p:sp>
      <p:sp>
        <p:nvSpPr>
          <p:cNvPr id="3" name="Content Placeholder 2">
            <a:extLst>
              <a:ext uri="{FF2B5EF4-FFF2-40B4-BE49-F238E27FC236}">
                <a16:creationId xmlns:a16="http://schemas.microsoft.com/office/drawing/2014/main" id="{63BC1E18-F89C-4051-B963-9C908F0D3249}"/>
              </a:ext>
            </a:extLst>
          </p:cNvPr>
          <p:cNvSpPr>
            <a:spLocks noGrp="1"/>
          </p:cNvSpPr>
          <p:nvPr>
            <p:ph idx="1"/>
          </p:nvPr>
        </p:nvSpPr>
        <p:spPr>
          <a:xfrm>
            <a:off x="4965431" y="2438400"/>
            <a:ext cx="6586489" cy="3785419"/>
          </a:xfrm>
        </p:spPr>
        <p:txBody>
          <a:bodyPr>
            <a:normAutofit/>
          </a:bodyPr>
          <a:lstStyle/>
          <a:p>
            <a:pPr marL="0" indent="0">
              <a:buNone/>
            </a:pPr>
            <a:r>
              <a:rPr lang="en-US" sz="2000" b="0" i="0">
                <a:effectLst/>
                <a:latin typeface="Lato Extended"/>
              </a:rPr>
              <a:t>Constructs exist in the real world, and you can measure and quantify them. While variables exist in the conceptual/theoretical domain, and you can't measure them. </a:t>
            </a:r>
          </a:p>
          <a:p>
            <a:pPr marL="514350" indent="-514350">
              <a:buFont typeface="+mj-lt"/>
              <a:buAutoNum type="alphaUcPeriod"/>
            </a:pPr>
            <a:r>
              <a:rPr lang="en-US" sz="2000">
                <a:latin typeface="Lato Extended"/>
              </a:rPr>
              <a:t>TRUE</a:t>
            </a:r>
          </a:p>
          <a:p>
            <a:pPr marL="514350" indent="-514350">
              <a:buFont typeface="+mj-lt"/>
              <a:buAutoNum type="alphaUcPeriod"/>
            </a:pPr>
            <a:r>
              <a:rPr lang="en-US" sz="2000">
                <a:latin typeface="Lato Extended"/>
              </a:rPr>
              <a:t>FALSE</a:t>
            </a:r>
            <a:endParaRPr lang="en-US" sz="2000"/>
          </a:p>
        </p:txBody>
      </p:sp>
      <p:pic>
        <p:nvPicPr>
          <p:cNvPr id="6" name="Picture 5" descr="Many question marks on black background">
            <a:extLst>
              <a:ext uri="{FF2B5EF4-FFF2-40B4-BE49-F238E27FC236}">
                <a16:creationId xmlns:a16="http://schemas.microsoft.com/office/drawing/2014/main" id="{BA2B2468-6041-4A0B-96DF-1D83B488D36A}"/>
              </a:ext>
            </a:extLst>
          </p:cNvPr>
          <p:cNvPicPr>
            <a:picLocks noChangeAspect="1"/>
          </p:cNvPicPr>
          <p:nvPr/>
        </p:nvPicPr>
        <p:blipFill rotWithShape="1">
          <a:blip r:embed="rId2"/>
          <a:srcRect l="58767" r="2" b="2"/>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71253D5A-6AAB-405A-A29C-C61AF262F45E}"/>
              </a:ext>
            </a:extLst>
          </p:cNvPr>
          <p:cNvSpPr>
            <a:spLocks noGrp="1"/>
          </p:cNvSpPr>
          <p:nvPr>
            <p:ph type="ftr" sz="quarter" idx="11"/>
          </p:nvPr>
        </p:nvSpPr>
        <p:spPr>
          <a:xfrm>
            <a:off x="4965430" y="6356350"/>
            <a:ext cx="4139134"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213535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C61CA2-7EDF-4013-9EBD-95E842D71DC2}"/>
              </a:ext>
            </a:extLst>
          </p:cNvPr>
          <p:cNvSpPr>
            <a:spLocks noGrp="1"/>
          </p:cNvSpPr>
          <p:nvPr>
            <p:ph type="title"/>
          </p:nvPr>
        </p:nvSpPr>
        <p:spPr>
          <a:xfrm>
            <a:off x="686834" y="1153572"/>
            <a:ext cx="3200400" cy="4461163"/>
          </a:xfrm>
        </p:spPr>
        <p:txBody>
          <a:bodyPr>
            <a:normAutofit/>
          </a:bodyPr>
          <a:lstStyle/>
          <a:p>
            <a:r>
              <a:rPr lang="en-US">
                <a:solidFill>
                  <a:srgbClr val="FFFFFF"/>
                </a:solidFill>
              </a:rPr>
              <a:t>Unstructured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6C894777-6B72-4D0A-A8AF-34C573C9B158}"/>
              </a:ext>
            </a:extLst>
          </p:cNvPr>
          <p:cNvSpPr>
            <a:spLocks noGrp="1"/>
          </p:cNvSpPr>
          <p:nvPr>
            <p:ph idx="1"/>
          </p:nvPr>
        </p:nvSpPr>
        <p:spPr>
          <a:xfrm>
            <a:off x="4447308" y="591344"/>
            <a:ext cx="6906491" cy="5585619"/>
          </a:xfrm>
        </p:spPr>
        <p:txBody>
          <a:bodyPr anchor="ctr">
            <a:normAutofit/>
          </a:bodyPr>
          <a:lstStyle/>
          <a:p>
            <a:r>
              <a:rPr lang="en-US" dirty="0"/>
              <a:t>Method of observation in which the researcher has a great deal of flexibility in terms of what to note and record. </a:t>
            </a:r>
          </a:p>
        </p:txBody>
      </p:sp>
      <p:sp>
        <p:nvSpPr>
          <p:cNvPr id="4" name="Footer Placeholder 3">
            <a:extLst>
              <a:ext uri="{FF2B5EF4-FFF2-40B4-BE49-F238E27FC236}">
                <a16:creationId xmlns:a16="http://schemas.microsoft.com/office/drawing/2014/main" id="{B0E94FAF-3721-4227-8BC5-54D115B3ACB6}"/>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377704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Arc 16">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498A9E-0977-4784-BF9A-3DC557D7C2EA}"/>
              </a:ext>
            </a:extLst>
          </p:cNvPr>
          <p:cNvSpPr>
            <a:spLocks noGrp="1"/>
          </p:cNvSpPr>
          <p:nvPr>
            <p:ph type="title"/>
          </p:nvPr>
        </p:nvSpPr>
        <p:spPr>
          <a:xfrm>
            <a:off x="4038600" y="1939159"/>
            <a:ext cx="7644627" cy="2751086"/>
          </a:xfrm>
        </p:spPr>
        <p:txBody>
          <a:bodyPr vert="horz" lIns="91440" tIns="45720" rIns="91440" bIns="45720" rtlCol="0" anchor="b">
            <a:normAutofit/>
          </a:bodyPr>
          <a:lstStyle/>
          <a:p>
            <a:pPr algn="r"/>
            <a:r>
              <a:rPr lang="en-US" sz="6000" kern="1200">
                <a:solidFill>
                  <a:schemeClr val="tx1"/>
                </a:solidFill>
                <a:latin typeface="+mj-lt"/>
                <a:ea typeface="+mj-ea"/>
                <a:cs typeface="+mj-cs"/>
              </a:rPr>
              <a:t>Disguise</a:t>
            </a:r>
          </a:p>
        </p:txBody>
      </p:sp>
      <p:sp>
        <p:nvSpPr>
          <p:cNvPr id="3" name="Content Placeholder 2">
            <a:extLst>
              <a:ext uri="{FF2B5EF4-FFF2-40B4-BE49-F238E27FC236}">
                <a16:creationId xmlns:a16="http://schemas.microsoft.com/office/drawing/2014/main" id="{A6466556-2AEC-4A22-B71E-6CB0A6957C99}"/>
              </a:ext>
            </a:extLst>
          </p:cNvPr>
          <p:cNvSpPr>
            <a:spLocks noGrp="1"/>
          </p:cNvSpPr>
          <p:nvPr>
            <p:ph idx="1"/>
          </p:nvPr>
        </p:nvSpPr>
        <p:spPr>
          <a:xfrm>
            <a:off x="4038600" y="4782320"/>
            <a:ext cx="7644627" cy="1329443"/>
          </a:xfrm>
        </p:spPr>
        <p:txBody>
          <a:bodyPr vert="horz" lIns="91440" tIns="45720" rIns="91440" bIns="45720" rtlCol="0">
            <a:normAutofit/>
          </a:bodyPr>
          <a:lstStyle/>
          <a:p>
            <a:pPr marL="0" indent="0" algn="r">
              <a:buNone/>
            </a:pPr>
            <a:r>
              <a:rPr lang="en-US" sz="2400" kern="1200">
                <a:solidFill>
                  <a:schemeClr val="tx1"/>
                </a:solidFill>
                <a:latin typeface="+mn-lt"/>
                <a:ea typeface="+mn-ea"/>
                <a:cs typeface="+mn-cs"/>
              </a:rPr>
              <a:t>The amount of knowledge people have about a study in which they are participating </a:t>
            </a:r>
          </a:p>
        </p:txBody>
      </p:sp>
      <p:sp>
        <p:nvSpPr>
          <p:cNvPr id="4" name="Footer Placeholder 3">
            <a:extLst>
              <a:ext uri="{FF2B5EF4-FFF2-40B4-BE49-F238E27FC236}">
                <a16:creationId xmlns:a16="http://schemas.microsoft.com/office/drawing/2014/main" id="{127AF057-80DA-4FEC-AC61-3C9EA0061C99}"/>
              </a:ext>
            </a:extLst>
          </p:cNvPr>
          <p:cNvSpPr>
            <a:spLocks noGrp="1"/>
          </p:cNvSpPr>
          <p:nvPr>
            <p:ph type="ftr" sz="quarter" idx="11"/>
          </p:nvPr>
        </p:nvSpPr>
        <p:spPr>
          <a:xfrm>
            <a:off x="3432313" y="6356350"/>
            <a:ext cx="4721087"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29009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954780-4247-46EA-8100-1BF9AE782FCA}"/>
              </a:ext>
            </a:extLst>
          </p:cNvPr>
          <p:cNvSpPr>
            <a:spLocks noGrp="1"/>
          </p:cNvSpPr>
          <p:nvPr>
            <p:ph type="title"/>
          </p:nvPr>
        </p:nvSpPr>
        <p:spPr>
          <a:xfrm>
            <a:off x="686834" y="1153572"/>
            <a:ext cx="3200400" cy="4461163"/>
          </a:xfrm>
        </p:spPr>
        <p:txBody>
          <a:bodyPr>
            <a:normAutofit/>
          </a:bodyPr>
          <a:lstStyle/>
          <a:p>
            <a:r>
              <a:rPr lang="en-US">
                <a:solidFill>
                  <a:srgbClr val="FFFFFF"/>
                </a:solidFill>
              </a:rPr>
              <a:t>Disguised vs Undisguised Observation</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3ED8CAE-F9BD-4A79-8FDE-6DB683F55F58}"/>
              </a:ext>
            </a:extLst>
          </p:cNvPr>
          <p:cNvSpPr>
            <a:spLocks noGrp="1"/>
          </p:cNvSpPr>
          <p:nvPr>
            <p:ph idx="1"/>
          </p:nvPr>
        </p:nvSpPr>
        <p:spPr>
          <a:xfrm>
            <a:off x="4447308" y="591344"/>
            <a:ext cx="6906491" cy="5585619"/>
          </a:xfrm>
        </p:spPr>
        <p:txBody>
          <a:bodyPr anchor="ctr">
            <a:normAutofit/>
          </a:bodyPr>
          <a:lstStyle/>
          <a:p>
            <a:r>
              <a:rPr lang="en-US" dirty="0"/>
              <a:t>With disguised observation, subjects are not aware that they are being observed </a:t>
            </a:r>
          </a:p>
          <a:p>
            <a:pPr lvl="1"/>
            <a:r>
              <a:rPr lang="en-US" dirty="0"/>
              <a:t>Ethical considerations -&gt; Debriefing</a:t>
            </a:r>
          </a:p>
          <a:p>
            <a:r>
              <a:rPr lang="en-US" dirty="0"/>
              <a:t> With undisguised observation, subjects are aware that they are being observed </a:t>
            </a:r>
          </a:p>
        </p:txBody>
      </p:sp>
      <p:sp>
        <p:nvSpPr>
          <p:cNvPr id="4" name="Footer Placeholder 3">
            <a:extLst>
              <a:ext uri="{FF2B5EF4-FFF2-40B4-BE49-F238E27FC236}">
                <a16:creationId xmlns:a16="http://schemas.microsoft.com/office/drawing/2014/main" id="{234BD262-BD28-4A2B-98FD-C1069D350B68}"/>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257596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2F11A-CBA6-427C-9475-F8325AB70293}"/>
              </a:ext>
            </a:extLst>
          </p:cNvPr>
          <p:cNvSpPr>
            <a:spLocks noGrp="1"/>
          </p:cNvSpPr>
          <p:nvPr>
            <p:ph type="title"/>
          </p:nvPr>
        </p:nvSpPr>
        <p:spPr>
          <a:xfrm>
            <a:off x="4654296" y="329184"/>
            <a:ext cx="6894576" cy="1783080"/>
          </a:xfrm>
        </p:spPr>
        <p:txBody>
          <a:bodyPr anchor="b">
            <a:normAutofit/>
          </a:bodyPr>
          <a:lstStyle/>
          <a:p>
            <a:r>
              <a:rPr lang="en-US" sz="5400"/>
              <a:t>Natural Setting</a:t>
            </a:r>
          </a:p>
        </p:txBody>
      </p:sp>
      <p:pic>
        <p:nvPicPr>
          <p:cNvPr id="6" name="Picture 5" descr="A high angle view of a shopping mall&#10;&#10;Description automatically generated with low confidence">
            <a:extLst>
              <a:ext uri="{FF2B5EF4-FFF2-40B4-BE49-F238E27FC236}">
                <a16:creationId xmlns:a16="http://schemas.microsoft.com/office/drawing/2014/main" id="{E60E1988-59D8-4F5F-961B-90891B95604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5328" r="5768" b="-3"/>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21"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airport, luggage, indoor&#10;&#10;Description automatically generated">
            <a:extLst>
              <a:ext uri="{FF2B5EF4-FFF2-40B4-BE49-F238E27FC236}">
                <a16:creationId xmlns:a16="http://schemas.microsoft.com/office/drawing/2014/main" id="{847B392F-478C-44DE-9F3C-3BF8B8B9FFDC}"/>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3" b="14731"/>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7C9BA6BF-9F9E-4285-B91B-8B2CC092A3D2}"/>
              </a:ext>
            </a:extLst>
          </p:cNvPr>
          <p:cNvSpPr>
            <a:spLocks noGrp="1"/>
          </p:cNvSpPr>
          <p:nvPr>
            <p:ph idx="1"/>
          </p:nvPr>
        </p:nvSpPr>
        <p:spPr>
          <a:xfrm>
            <a:off x="4654296" y="2706624"/>
            <a:ext cx="6894576" cy="3483864"/>
          </a:xfrm>
        </p:spPr>
        <p:txBody>
          <a:bodyPr>
            <a:normAutofit/>
          </a:bodyPr>
          <a:lstStyle/>
          <a:p>
            <a:r>
              <a:rPr lang="en-US" sz="2200"/>
              <a:t>Subjects are observed in the environment where the behavior normally takes place </a:t>
            </a:r>
          </a:p>
          <a:p>
            <a:pPr lvl="1"/>
            <a:r>
              <a:rPr lang="en-US" sz="2200"/>
              <a:t>Shopping in a store</a:t>
            </a:r>
          </a:p>
          <a:p>
            <a:pPr lvl="1"/>
            <a:r>
              <a:rPr lang="en-US" sz="2200"/>
              <a:t>Using or consuming a product at home</a:t>
            </a:r>
          </a:p>
        </p:txBody>
      </p:sp>
      <p:sp>
        <p:nvSpPr>
          <p:cNvPr id="4" name="Footer Placeholder 3">
            <a:extLst>
              <a:ext uri="{FF2B5EF4-FFF2-40B4-BE49-F238E27FC236}">
                <a16:creationId xmlns:a16="http://schemas.microsoft.com/office/drawing/2014/main" id="{77B31739-3E85-436E-8AA7-C228F6BD1630}"/>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9" name="TextBox 8">
            <a:extLst>
              <a:ext uri="{FF2B5EF4-FFF2-40B4-BE49-F238E27FC236}">
                <a16:creationId xmlns:a16="http://schemas.microsoft.com/office/drawing/2014/main" id="{E1C526DB-7A1B-4200-97EF-8F775CA862C3}"/>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commons.wikimedia.org/wiki/File:SM_Supermarket_BF_Para%C3%B1aque_storefront_(Back_part).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4080474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AE48C4B-3A90-42C3-BA00-6092B4771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A68972-90B0-4647-91FE-DC4580E17C8E}"/>
              </a:ext>
            </a:extLst>
          </p:cNvPr>
          <p:cNvSpPr>
            <a:spLocks noGrp="1"/>
          </p:cNvSpPr>
          <p:nvPr>
            <p:ph type="title"/>
          </p:nvPr>
        </p:nvSpPr>
        <p:spPr>
          <a:xfrm>
            <a:off x="4654296" y="329184"/>
            <a:ext cx="6894576" cy="1783080"/>
          </a:xfrm>
        </p:spPr>
        <p:txBody>
          <a:bodyPr anchor="b">
            <a:normAutofit/>
          </a:bodyPr>
          <a:lstStyle/>
          <a:p>
            <a:r>
              <a:rPr lang="en-US" sz="5400"/>
              <a:t>Contrived Setting</a:t>
            </a:r>
          </a:p>
        </p:txBody>
      </p:sp>
      <p:pic>
        <p:nvPicPr>
          <p:cNvPr id="6" name="Picture 5" descr="A picture containing text, floor, person, indoor&#10;&#10;Description automatically generated">
            <a:extLst>
              <a:ext uri="{FF2B5EF4-FFF2-40B4-BE49-F238E27FC236}">
                <a16:creationId xmlns:a16="http://schemas.microsoft.com/office/drawing/2014/main" id="{507ECDC3-39C7-41C6-B001-4C060D37401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7337" r="32552" b="-1"/>
          <a:stretch/>
        </p:blipFill>
        <p:spPr>
          <a:xfrm>
            <a:off x="20" y="10"/>
            <a:ext cx="4041316" cy="4193753"/>
          </a:xfrm>
          <a:custGeom>
            <a:avLst/>
            <a:gdLst/>
            <a:ahLst/>
            <a:cxnLst/>
            <a:rect l="l" t="t" r="r" b="b"/>
            <a:pathLst>
              <a:path w="4041336" h="4193763">
                <a:moveTo>
                  <a:pt x="0" y="0"/>
                </a:moveTo>
                <a:lnTo>
                  <a:pt x="4019848" y="0"/>
                </a:lnTo>
                <a:lnTo>
                  <a:pt x="4021195" y="11419"/>
                </a:lnTo>
                <a:cubicBezTo>
                  <a:pt x="4036145" y="95184"/>
                  <a:pt x="4033611" y="180091"/>
                  <a:pt x="4037665" y="264364"/>
                </a:cubicBezTo>
                <a:cubicBezTo>
                  <a:pt x="4042480" y="367421"/>
                  <a:pt x="4036399" y="470858"/>
                  <a:pt x="4034118" y="574168"/>
                </a:cubicBezTo>
                <a:cubicBezTo>
                  <a:pt x="4032344" y="662121"/>
                  <a:pt x="4023602" y="749948"/>
                  <a:pt x="4026263" y="838028"/>
                </a:cubicBezTo>
                <a:cubicBezTo>
                  <a:pt x="4026453" y="841074"/>
                  <a:pt x="4026453" y="844120"/>
                  <a:pt x="4026263" y="847166"/>
                </a:cubicBezTo>
                <a:cubicBezTo>
                  <a:pt x="4018154" y="944003"/>
                  <a:pt x="4018154" y="1041348"/>
                  <a:pt x="4026263" y="1138186"/>
                </a:cubicBezTo>
                <a:cubicBezTo>
                  <a:pt x="4028835" y="1178494"/>
                  <a:pt x="4028113" y="1218943"/>
                  <a:pt x="4024109" y="1259137"/>
                </a:cubicBezTo>
                <a:cubicBezTo>
                  <a:pt x="4020308" y="1310285"/>
                  <a:pt x="4008145" y="1362194"/>
                  <a:pt x="4016887" y="1412960"/>
                </a:cubicBezTo>
                <a:cubicBezTo>
                  <a:pt x="4022576" y="1454780"/>
                  <a:pt x="4025705" y="1496916"/>
                  <a:pt x="4026263" y="1539116"/>
                </a:cubicBezTo>
                <a:cubicBezTo>
                  <a:pt x="4030697" y="1633542"/>
                  <a:pt x="4026516" y="1728475"/>
                  <a:pt x="4024869" y="1823155"/>
                </a:cubicBezTo>
                <a:cubicBezTo>
                  <a:pt x="4023095" y="1933446"/>
                  <a:pt x="4025883" y="2043737"/>
                  <a:pt x="4017014" y="2154154"/>
                </a:cubicBezTo>
                <a:cubicBezTo>
                  <a:pt x="4012136" y="2243351"/>
                  <a:pt x="4012136" y="2332751"/>
                  <a:pt x="4017014" y="2421948"/>
                </a:cubicBezTo>
                <a:cubicBezTo>
                  <a:pt x="4019421" y="2503683"/>
                  <a:pt x="4031711" y="2584656"/>
                  <a:pt x="4029684" y="2667279"/>
                </a:cubicBezTo>
                <a:cubicBezTo>
                  <a:pt x="4027276" y="2763608"/>
                  <a:pt x="4015874" y="2859684"/>
                  <a:pt x="4019421" y="2956268"/>
                </a:cubicBezTo>
                <a:cubicBezTo>
                  <a:pt x="4021068" y="3002339"/>
                  <a:pt x="4021195" y="3048410"/>
                  <a:pt x="4022082" y="3094480"/>
                </a:cubicBezTo>
                <a:cubicBezTo>
                  <a:pt x="4023222" y="3149943"/>
                  <a:pt x="4033231" y="3205278"/>
                  <a:pt x="4027656" y="3260614"/>
                </a:cubicBezTo>
                <a:cubicBezTo>
                  <a:pt x="4018408" y="3352883"/>
                  <a:pt x="3994462" y="3443628"/>
                  <a:pt x="4009412" y="3538181"/>
                </a:cubicBezTo>
                <a:cubicBezTo>
                  <a:pt x="4017647" y="3590217"/>
                  <a:pt x="4026896" y="3642380"/>
                  <a:pt x="4031711" y="3694923"/>
                </a:cubicBezTo>
                <a:cubicBezTo>
                  <a:pt x="4035892" y="3741882"/>
                  <a:pt x="4046407" y="3789603"/>
                  <a:pt x="4038425" y="3836308"/>
                </a:cubicBezTo>
                <a:cubicBezTo>
                  <a:pt x="4031584" y="3876287"/>
                  <a:pt x="4035131" y="3916266"/>
                  <a:pt x="4029810" y="3956245"/>
                </a:cubicBezTo>
                <a:cubicBezTo>
                  <a:pt x="4022842" y="4008661"/>
                  <a:pt x="4019168" y="4061966"/>
                  <a:pt x="4013847" y="4114764"/>
                </a:cubicBezTo>
                <a:lnTo>
                  <a:pt x="4010970" y="4161894"/>
                </a:lnTo>
                <a:lnTo>
                  <a:pt x="4002764" y="4161042"/>
                </a:lnTo>
                <a:cubicBezTo>
                  <a:pt x="3957904" y="4159210"/>
                  <a:pt x="3912934" y="4160186"/>
                  <a:pt x="3868108" y="4163980"/>
                </a:cubicBezTo>
                <a:cubicBezTo>
                  <a:pt x="3637072" y="4178737"/>
                  <a:pt x="3405779" y="4172076"/>
                  <a:pt x="3174741" y="4175341"/>
                </a:cubicBezTo>
                <a:cubicBezTo>
                  <a:pt x="2865668" y="4179782"/>
                  <a:pt x="2556851" y="4168420"/>
                  <a:pt x="2247906" y="4167376"/>
                </a:cubicBezTo>
                <a:cubicBezTo>
                  <a:pt x="2184582" y="4167115"/>
                  <a:pt x="2121002" y="4170510"/>
                  <a:pt x="2057934" y="4175733"/>
                </a:cubicBezTo>
                <a:cubicBezTo>
                  <a:pt x="1970560" y="4182786"/>
                  <a:pt x="1884336" y="4173905"/>
                  <a:pt x="1797729" y="4165547"/>
                </a:cubicBezTo>
                <a:cubicBezTo>
                  <a:pt x="1693340" y="4155492"/>
                  <a:pt x="1589207" y="4164372"/>
                  <a:pt x="1485458" y="4175995"/>
                </a:cubicBezTo>
                <a:cubicBezTo>
                  <a:pt x="1307344" y="4195571"/>
                  <a:pt x="1127888" y="4198979"/>
                  <a:pt x="949185" y="4186181"/>
                </a:cubicBezTo>
                <a:cubicBezTo>
                  <a:pt x="751793" y="4172468"/>
                  <a:pt x="554529" y="4174950"/>
                  <a:pt x="357136" y="4175995"/>
                </a:cubicBezTo>
                <a:lnTo>
                  <a:pt x="0" y="4175060"/>
                </a:lnTo>
                <a:close/>
              </a:path>
            </a:pathLst>
          </a:custGeom>
        </p:spPr>
      </p:pic>
      <p:sp>
        <p:nvSpPr>
          <p:cNvPr id="17" name="sketch line">
            <a:extLst>
              <a:ext uri="{FF2B5EF4-FFF2-40B4-BE49-F238E27FC236}">
                <a16:creationId xmlns:a16="http://schemas.microsoft.com/office/drawing/2014/main" id="{F919E280-CA27-4214-97E6-294E0C3BC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463186"/>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text, outdoor&#10;&#10;Description automatically generated">
            <a:extLst>
              <a:ext uri="{FF2B5EF4-FFF2-40B4-BE49-F238E27FC236}">
                <a16:creationId xmlns:a16="http://schemas.microsoft.com/office/drawing/2014/main" id="{21019A6C-C0B3-4926-892D-E1826C9422CF}"/>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3830" r="3" b="3"/>
          <a:stretch/>
        </p:blipFill>
        <p:spPr>
          <a:xfrm>
            <a:off x="1" y="4267200"/>
            <a:ext cx="4051081" cy="2590800"/>
          </a:xfrm>
          <a:custGeom>
            <a:avLst/>
            <a:gdLst/>
            <a:ahLst/>
            <a:cxnLst/>
            <a:rect l="l" t="t" r="r" b="b"/>
            <a:pathLst>
              <a:path w="4051081" h="2496030">
                <a:moveTo>
                  <a:pt x="2464753" y="4"/>
                </a:moveTo>
                <a:cubicBezTo>
                  <a:pt x="2509518" y="-78"/>
                  <a:pt x="2554292" y="1163"/>
                  <a:pt x="2599067" y="4428"/>
                </a:cubicBezTo>
                <a:cubicBezTo>
                  <a:pt x="2749817" y="17813"/>
                  <a:pt x="2901270" y="21079"/>
                  <a:pt x="3052443" y="14222"/>
                </a:cubicBezTo>
                <a:cubicBezTo>
                  <a:pt x="3173923" y="5694"/>
                  <a:pt x="3295774" y="4206"/>
                  <a:pt x="3417420" y="9782"/>
                </a:cubicBezTo>
                <a:cubicBezTo>
                  <a:pt x="3530764" y="16442"/>
                  <a:pt x="3644108" y="23233"/>
                  <a:pt x="3757835" y="19315"/>
                </a:cubicBezTo>
                <a:cubicBezTo>
                  <a:pt x="3803121" y="17748"/>
                  <a:pt x="3847768" y="15789"/>
                  <a:pt x="3892671" y="13177"/>
                </a:cubicBezTo>
                <a:cubicBezTo>
                  <a:pt x="3933972" y="9619"/>
                  <a:pt x="3975386" y="7938"/>
                  <a:pt x="4016790" y="8134"/>
                </a:cubicBezTo>
                <a:lnTo>
                  <a:pt x="4034037" y="8999"/>
                </a:lnTo>
                <a:lnTo>
                  <a:pt x="4035370" y="62503"/>
                </a:lnTo>
                <a:cubicBezTo>
                  <a:pt x="4033549" y="118790"/>
                  <a:pt x="4026390" y="174983"/>
                  <a:pt x="4020562" y="231143"/>
                </a:cubicBezTo>
                <a:cubicBezTo>
                  <a:pt x="4014860" y="285717"/>
                  <a:pt x="4006498" y="343464"/>
                  <a:pt x="4019168" y="393470"/>
                </a:cubicBezTo>
                <a:cubicBezTo>
                  <a:pt x="4042480" y="482184"/>
                  <a:pt x="4024236" y="566457"/>
                  <a:pt x="4014100" y="651618"/>
                </a:cubicBezTo>
                <a:cubicBezTo>
                  <a:pt x="4001874" y="734926"/>
                  <a:pt x="4003635" y="819681"/>
                  <a:pt x="4019295" y="902406"/>
                </a:cubicBezTo>
                <a:cubicBezTo>
                  <a:pt x="4031711" y="960787"/>
                  <a:pt x="4031711" y="1020184"/>
                  <a:pt x="4033231" y="1078946"/>
                </a:cubicBezTo>
                <a:cubicBezTo>
                  <a:pt x="4034118" y="1115753"/>
                  <a:pt x="4020562" y="1153193"/>
                  <a:pt x="4011566" y="1189872"/>
                </a:cubicBezTo>
                <a:cubicBezTo>
                  <a:pt x="3995476" y="1256123"/>
                  <a:pt x="3989648" y="1323388"/>
                  <a:pt x="4011566" y="1387989"/>
                </a:cubicBezTo>
                <a:cubicBezTo>
                  <a:pt x="4042100" y="1477465"/>
                  <a:pt x="4059584" y="1566941"/>
                  <a:pt x="4046914" y="1661622"/>
                </a:cubicBezTo>
                <a:cubicBezTo>
                  <a:pt x="4039566" y="1720003"/>
                  <a:pt x="4037919" y="1779654"/>
                  <a:pt x="4026896" y="1837274"/>
                </a:cubicBezTo>
                <a:cubicBezTo>
                  <a:pt x="4008779" y="1932843"/>
                  <a:pt x="4015240" y="2027776"/>
                  <a:pt x="4029684" y="2121948"/>
                </a:cubicBezTo>
                <a:cubicBezTo>
                  <a:pt x="4039832" y="2200637"/>
                  <a:pt x="4040934" y="2280226"/>
                  <a:pt x="4032978" y="2359155"/>
                </a:cubicBezTo>
                <a:lnTo>
                  <a:pt x="4023519" y="2496030"/>
                </a:lnTo>
                <a:lnTo>
                  <a:pt x="0" y="2496030"/>
                </a:lnTo>
                <a:lnTo>
                  <a:pt x="0" y="12459"/>
                </a:lnTo>
                <a:lnTo>
                  <a:pt x="17104" y="15006"/>
                </a:lnTo>
                <a:cubicBezTo>
                  <a:pt x="83627" y="15006"/>
                  <a:pt x="150022" y="12263"/>
                  <a:pt x="216416" y="7824"/>
                </a:cubicBezTo>
                <a:cubicBezTo>
                  <a:pt x="361434" y="-156"/>
                  <a:pt x="506837" y="3162"/>
                  <a:pt x="651370" y="17748"/>
                </a:cubicBezTo>
                <a:cubicBezTo>
                  <a:pt x="753623" y="25440"/>
                  <a:pt x="856335" y="24213"/>
                  <a:pt x="958396" y="14092"/>
                </a:cubicBezTo>
                <a:cubicBezTo>
                  <a:pt x="1145682" y="-1710"/>
                  <a:pt x="1332584" y="10958"/>
                  <a:pt x="1519486" y="21666"/>
                </a:cubicBezTo>
                <a:cubicBezTo>
                  <a:pt x="1700504" y="32113"/>
                  <a:pt x="1881394" y="24408"/>
                  <a:pt x="2062411" y="17487"/>
                </a:cubicBezTo>
                <a:cubicBezTo>
                  <a:pt x="2196255" y="12394"/>
                  <a:pt x="2330459" y="249"/>
                  <a:pt x="2464753" y="4"/>
                </a:cubicBezTo>
                <a:close/>
              </a:path>
            </a:pathLst>
          </a:custGeom>
        </p:spPr>
      </p:pic>
      <p:sp>
        <p:nvSpPr>
          <p:cNvPr id="3" name="Content Placeholder 2">
            <a:extLst>
              <a:ext uri="{FF2B5EF4-FFF2-40B4-BE49-F238E27FC236}">
                <a16:creationId xmlns:a16="http://schemas.microsoft.com/office/drawing/2014/main" id="{32E1BB19-5EA1-48E3-9157-DC40383BE030}"/>
              </a:ext>
            </a:extLst>
          </p:cNvPr>
          <p:cNvSpPr>
            <a:spLocks noGrp="1"/>
          </p:cNvSpPr>
          <p:nvPr>
            <p:ph idx="1"/>
          </p:nvPr>
        </p:nvSpPr>
        <p:spPr>
          <a:xfrm>
            <a:off x="4654296" y="2706624"/>
            <a:ext cx="6894576" cy="3483864"/>
          </a:xfrm>
        </p:spPr>
        <p:txBody>
          <a:bodyPr>
            <a:normAutofit/>
          </a:bodyPr>
          <a:lstStyle/>
          <a:p>
            <a:r>
              <a:rPr lang="en-US" sz="2200"/>
              <a:t>Subjects are observed in an environment that has been specially designed for recording their behavior </a:t>
            </a:r>
          </a:p>
          <a:p>
            <a:pPr lvl="1"/>
            <a:r>
              <a:rPr lang="en-US" sz="2200"/>
              <a:t>Fake store </a:t>
            </a:r>
          </a:p>
          <a:p>
            <a:pPr lvl="1"/>
            <a:r>
              <a:rPr lang="en-US" sz="2200"/>
              <a:t>Computer simulation </a:t>
            </a:r>
          </a:p>
        </p:txBody>
      </p:sp>
      <p:sp>
        <p:nvSpPr>
          <p:cNvPr id="4" name="Footer Placeholder 3">
            <a:extLst>
              <a:ext uri="{FF2B5EF4-FFF2-40B4-BE49-F238E27FC236}">
                <a16:creationId xmlns:a16="http://schemas.microsoft.com/office/drawing/2014/main" id="{48F336D5-77FB-4048-A09B-C05F98419C1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90A7A058-2FFB-494B-83CA-44560D013694}"/>
              </a:ext>
            </a:extLst>
          </p:cNvPr>
          <p:cNvSpPr txBox="1"/>
          <p:nvPr/>
        </p:nvSpPr>
        <p:spPr>
          <a:xfrm>
            <a:off x="9884958"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unlimited.hamk.fi/hyvinvointi-ja-sote-ala/simulation-games-vr-safe-patient-car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10" name="TextBox 9">
            <a:extLst>
              <a:ext uri="{FF2B5EF4-FFF2-40B4-BE49-F238E27FC236}">
                <a16:creationId xmlns:a16="http://schemas.microsoft.com/office/drawing/2014/main" id="{FF3D94AA-2D25-4A05-BCCD-50421857B18E}"/>
              </a:ext>
            </a:extLst>
          </p:cNvPr>
          <p:cNvSpPr txBox="1"/>
          <p:nvPr/>
        </p:nvSpPr>
        <p:spPr>
          <a:xfrm>
            <a:off x="7412931"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macq/4875752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598864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C14B3F1-8CC5-4623-94B0-4445E3775D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24244" y="365124"/>
            <a:ext cx="4929556" cy="2057400"/>
          </a:xfrm>
        </p:spPr>
        <p:txBody>
          <a:bodyPr anchor="b">
            <a:normAutofit/>
          </a:bodyPr>
          <a:lstStyle/>
          <a:p>
            <a:r>
              <a:rPr lang="en-US" sz="4000"/>
              <a:t>Human Observation</a:t>
            </a:r>
          </a:p>
        </p:txBody>
      </p:sp>
      <p:pic>
        <p:nvPicPr>
          <p:cNvPr id="9" name="Picture 8" descr="A picture containing toy, doll&#10;&#10;Description automatically generated">
            <a:extLst>
              <a:ext uri="{FF2B5EF4-FFF2-40B4-BE49-F238E27FC236}">
                <a16:creationId xmlns:a16="http://schemas.microsoft.com/office/drawing/2014/main" id="{8F66D9AE-9FB1-4202-90EC-B426E1F169B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985" b="2"/>
          <a:stretch/>
        </p:blipFill>
        <p:spPr>
          <a:xfrm>
            <a:off x="491148" y="343454"/>
            <a:ext cx="4853685" cy="2934000"/>
          </a:xfrm>
          <a:prstGeom prst="rect">
            <a:avLst/>
          </a:prstGeom>
        </p:spPr>
      </p:pic>
      <p:pic>
        <p:nvPicPr>
          <p:cNvPr id="6" name="Picture 5" descr="A picture containing grass, outdoor, person, tripod&#10;&#10;Description automatically generated">
            <a:extLst>
              <a:ext uri="{FF2B5EF4-FFF2-40B4-BE49-F238E27FC236}">
                <a16:creationId xmlns:a16="http://schemas.microsoft.com/office/drawing/2014/main" id="{64240811-6D14-43B0-9700-5D5ADF2D163B}"/>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2" b="19326"/>
          <a:stretch/>
        </p:blipFill>
        <p:spPr>
          <a:xfrm>
            <a:off x="491148" y="3597883"/>
            <a:ext cx="4853685" cy="2936699"/>
          </a:xfrm>
          <a:prstGeom prst="rect">
            <a:avLst/>
          </a:prstGeom>
        </p:spPr>
      </p:pic>
      <p:cxnSp>
        <p:nvCxnSpPr>
          <p:cNvPr id="16" name="Straight Connector 15">
            <a:extLst>
              <a:ext uri="{FF2B5EF4-FFF2-40B4-BE49-F238E27FC236}">
                <a16:creationId xmlns:a16="http://schemas.microsoft.com/office/drawing/2014/main" id="{B8EC0F70-6AFD-45BE-8F70-52888FC304F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3598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24244" y="2624962"/>
            <a:ext cx="4929556" cy="3538094"/>
          </a:xfrm>
        </p:spPr>
        <p:txBody>
          <a:bodyPr>
            <a:normAutofit/>
          </a:bodyPr>
          <a:lstStyle/>
          <a:p>
            <a:r>
              <a:rPr lang="en-US" sz="2000"/>
              <a:t>With human observation, individuals are trained to systematically observe a phenomenon and to record the observational form the specific events that take place</a:t>
            </a:r>
          </a:p>
        </p:txBody>
      </p:sp>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7522535" y="6356350"/>
            <a:ext cx="3094074" cy="365125"/>
          </a:xfrm>
        </p:spPr>
        <p:txBody>
          <a:bodyPr>
            <a:normAutofit/>
          </a:bodyPr>
          <a:lstStyle/>
          <a:p>
            <a:pPr>
              <a:spcAft>
                <a:spcPts val="600"/>
              </a:spcAft>
            </a:pPr>
            <a:r>
              <a:rPr lang="en-US">
                <a:solidFill>
                  <a:schemeClr val="tx1">
                    <a:alpha val="70000"/>
                  </a:schemeClr>
                </a:solidFill>
              </a:rPr>
              <a:t>Mike Nguyen</a:t>
            </a:r>
          </a:p>
        </p:txBody>
      </p:sp>
      <p:sp>
        <p:nvSpPr>
          <p:cNvPr id="7" name="TextBox 6">
            <a:extLst>
              <a:ext uri="{FF2B5EF4-FFF2-40B4-BE49-F238E27FC236}">
                <a16:creationId xmlns:a16="http://schemas.microsoft.com/office/drawing/2014/main" id="{721E7D7C-591A-438A-8224-ED1161151D1E}"/>
              </a:ext>
            </a:extLst>
          </p:cNvPr>
          <p:cNvSpPr txBox="1"/>
          <p:nvPr/>
        </p:nvSpPr>
        <p:spPr>
          <a:xfrm>
            <a:off x="3037791" y="6334527"/>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Environmental_education">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10855344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BE20E4-1401-4633-A1D1-7C310EF3066F}"/>
              </a:ext>
            </a:extLst>
          </p:cNvPr>
          <p:cNvSpPr>
            <a:spLocks noGrp="1"/>
          </p:cNvSpPr>
          <p:nvPr>
            <p:ph type="title"/>
          </p:nvPr>
        </p:nvSpPr>
        <p:spPr>
          <a:xfrm>
            <a:off x="640080" y="325369"/>
            <a:ext cx="4368602" cy="1956841"/>
          </a:xfrm>
        </p:spPr>
        <p:txBody>
          <a:bodyPr anchor="b">
            <a:normAutofit/>
          </a:bodyPr>
          <a:lstStyle/>
          <a:p>
            <a:r>
              <a:rPr lang="en-US" sz="5400"/>
              <a:t>Mechanical Observation</a:t>
            </a:r>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F8D47FD-96E4-4BCE-97E6-3507E2AABBA3}"/>
              </a:ext>
            </a:extLst>
          </p:cNvPr>
          <p:cNvSpPr>
            <a:spLocks noGrp="1"/>
          </p:cNvSpPr>
          <p:nvPr>
            <p:ph idx="1"/>
          </p:nvPr>
        </p:nvSpPr>
        <p:spPr>
          <a:xfrm>
            <a:off x="640080" y="2872899"/>
            <a:ext cx="4243589" cy="3320668"/>
          </a:xfrm>
        </p:spPr>
        <p:txBody>
          <a:bodyPr>
            <a:normAutofit/>
          </a:bodyPr>
          <a:lstStyle/>
          <a:p>
            <a:r>
              <a:rPr lang="en-US" sz="2200"/>
              <a:t>With electrical or mechanical observation, an electrical or mechanical  device observes a phenomenon and records the events that take place. </a:t>
            </a:r>
          </a:p>
          <a:p>
            <a:pPr lvl="1"/>
            <a:r>
              <a:rPr lang="en-US" sz="2200"/>
              <a:t>E.g., Video cameras, bar code scanners, response latency, Galvanometer, voice-pitch analysis, eye camera. </a:t>
            </a:r>
          </a:p>
        </p:txBody>
      </p:sp>
      <p:pic>
        <p:nvPicPr>
          <p:cNvPr id="8" name="Picture 7" descr="A picture containing sky, outdoor&#10;&#10;Description automatically generated">
            <a:extLst>
              <a:ext uri="{FF2B5EF4-FFF2-40B4-BE49-F238E27FC236}">
                <a16:creationId xmlns:a16="http://schemas.microsoft.com/office/drawing/2014/main" id="{A71043C1-5845-4218-9CE0-5C8103C17FC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896" r="2915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Footer Placeholder 3">
            <a:extLst>
              <a:ext uri="{FF2B5EF4-FFF2-40B4-BE49-F238E27FC236}">
                <a16:creationId xmlns:a16="http://schemas.microsoft.com/office/drawing/2014/main" id="{19276E23-ABFF-45EB-894B-C54396BF4970}"/>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10" name="TextBox 9">
            <a:extLst>
              <a:ext uri="{FF2B5EF4-FFF2-40B4-BE49-F238E27FC236}">
                <a16:creationId xmlns:a16="http://schemas.microsoft.com/office/drawing/2014/main" id="{712F8F83-8E5E-462F-A99C-B0413769A9D9}"/>
              </a:ext>
            </a:extLst>
          </p:cNvPr>
          <p:cNvSpPr txBox="1"/>
          <p:nvPr/>
        </p:nvSpPr>
        <p:spPr>
          <a:xfrm>
            <a:off x="9865722" y="6657945"/>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journalistsresource.org/studies/government/criminal-justice/surveillance-cameras-and-crim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Tree>
    <p:extLst>
      <p:ext uri="{BB962C8B-B14F-4D97-AF65-F5344CB8AC3E}">
        <p14:creationId xmlns:p14="http://schemas.microsoft.com/office/powerpoint/2010/main" val="2785172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960CC1-C745-47D3-AB88-ADC32799E538}"/>
              </a:ext>
            </a:extLst>
          </p:cNvPr>
          <p:cNvSpPr>
            <a:spLocks noGrp="1"/>
          </p:cNvSpPr>
          <p:nvPr>
            <p:ph type="title"/>
          </p:nvPr>
        </p:nvSpPr>
        <p:spPr>
          <a:xfrm>
            <a:off x="841248" y="548640"/>
            <a:ext cx="3600860" cy="5431536"/>
          </a:xfrm>
        </p:spPr>
        <p:txBody>
          <a:bodyPr>
            <a:normAutofit/>
          </a:bodyPr>
          <a:lstStyle/>
          <a:p>
            <a:r>
              <a:rPr lang="en-US" sz="4200"/>
              <a:t>Chapter 11: Collecting Data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EA53F84-6889-4EBD-8081-0CD59A402434}"/>
              </a:ext>
            </a:extLst>
          </p:cNvPr>
          <p:cNvSpPr>
            <a:spLocks noGrp="1"/>
          </p:cNvSpPr>
          <p:nvPr>
            <p:ph idx="1"/>
          </p:nvPr>
        </p:nvSpPr>
        <p:spPr>
          <a:xfrm>
            <a:off x="5126418" y="552091"/>
            <a:ext cx="6224335" cy="5431536"/>
          </a:xfrm>
        </p:spPr>
        <p:txBody>
          <a:bodyPr anchor="ctr">
            <a:normAutofit/>
          </a:bodyPr>
          <a:lstStyle/>
          <a:p>
            <a:pPr marL="514350" indent="-514350">
              <a:buFont typeface="+mj-lt"/>
              <a:buAutoNum type="arabicPeriod"/>
            </a:pPr>
            <a:r>
              <a:rPr lang="en-US" sz="2200"/>
              <a:t>Explain the concept of structure as it relates to questionnaires </a:t>
            </a:r>
          </a:p>
          <a:p>
            <a:pPr marL="514350" indent="-514350">
              <a:buFont typeface="+mj-lt"/>
              <a:buAutoNum type="arabicPeriod"/>
            </a:pPr>
            <a:r>
              <a:rPr lang="en-US" sz="2200"/>
              <a:t>Cite the drawbacks of using high degrees of structure </a:t>
            </a:r>
          </a:p>
          <a:p>
            <a:pPr marL="514350" indent="-514350">
              <a:buFont typeface="+mj-lt"/>
              <a:buAutoNum type="arabicPeriod"/>
            </a:pPr>
            <a:r>
              <a:rPr lang="en-US" sz="2200"/>
              <a:t>Explain what is meant by disguise in a questionnaire</a:t>
            </a:r>
          </a:p>
          <a:p>
            <a:pPr marL="514350" indent="-514350">
              <a:buFont typeface="+mj-lt"/>
              <a:buAutoNum type="arabicPeriod"/>
            </a:pPr>
            <a:r>
              <a:rPr lang="en-US" sz="2200"/>
              <a:t>Discuss two situations in which disguise might be desirable </a:t>
            </a:r>
          </a:p>
          <a:p>
            <a:pPr marL="514350" indent="-514350">
              <a:buFont typeface="+mj-lt"/>
              <a:buAutoNum type="arabicPeriod"/>
            </a:pPr>
            <a:r>
              <a:rPr lang="en-US" sz="2200"/>
              <a:t>Differentiate among the main methods of administering questionnaires </a:t>
            </a:r>
          </a:p>
          <a:p>
            <a:pPr marL="514350" indent="-514350">
              <a:buFont typeface="+mj-lt"/>
              <a:buAutoNum type="arabicPeriod"/>
            </a:pPr>
            <a:r>
              <a:rPr lang="en-US" sz="2200"/>
              <a:t>Discuss three important aspects used to compare the four different methods of administering questionnaires. </a:t>
            </a:r>
          </a:p>
        </p:txBody>
      </p:sp>
      <p:sp>
        <p:nvSpPr>
          <p:cNvPr id="4" name="Footer Placeholder 3">
            <a:extLst>
              <a:ext uri="{FF2B5EF4-FFF2-40B4-BE49-F238E27FC236}">
                <a16:creationId xmlns:a16="http://schemas.microsoft.com/office/drawing/2014/main" id="{B4685698-F05C-49F4-9EE6-4FD3877D5A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3437347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03D66F3-678C-4A43-8243-50549272812D}"/>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Key Issues for Collecting Information by Communication</a:t>
            </a:r>
          </a:p>
        </p:txBody>
      </p:sp>
      <p:sp>
        <p:nvSpPr>
          <p:cNvPr id="13"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chart shows the text ‘communication,’ with three text boxes arranged vertically to its right. Each text box has a few subdivisions.&#10;&#10;The first text box reads, Degree of Structure, and its two subdivisions are structured and unstructured. The second text box reads, Degree of Disguise, and its two subdivisions are undisguised and disguised. The third text box reads, Method of Administration, and its four subdivisions are personal interview, telephone interview, mail questionnaire, and online survey.">
            <a:extLst>
              <a:ext uri="{FF2B5EF4-FFF2-40B4-BE49-F238E27FC236}">
                <a16:creationId xmlns:a16="http://schemas.microsoft.com/office/drawing/2014/main" id="{BF2A67A1-DA05-40A5-8929-228CE2E86E1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6480" y="3067050"/>
            <a:ext cx="7275991" cy="3019537"/>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BF6BEA4D-A738-42CE-9C23-0C32A4DAAA94}"/>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334479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3C328A-7D2C-4E4E-9D0B-8BE3A2CE7C9B}"/>
              </a:ext>
            </a:extLst>
          </p:cNvPr>
          <p:cNvSpPr>
            <a:spLocks noGrp="1"/>
          </p:cNvSpPr>
          <p:nvPr>
            <p:ph type="title"/>
          </p:nvPr>
        </p:nvSpPr>
        <p:spPr>
          <a:xfrm>
            <a:off x="841248" y="548640"/>
            <a:ext cx="3600860" cy="5431536"/>
          </a:xfrm>
        </p:spPr>
        <p:txBody>
          <a:bodyPr>
            <a:normAutofit/>
          </a:bodyPr>
          <a:lstStyle/>
          <a:p>
            <a:r>
              <a:rPr lang="en-US" sz="4200"/>
              <a:t>Key Issues for Collecting Information by Communication</a:t>
            </a:r>
          </a:p>
        </p:txBody>
      </p:sp>
      <p:sp>
        <p:nvSpPr>
          <p:cNvPr id="11"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707E7C-9252-4EDE-A801-AB6464D6AF71}"/>
              </a:ext>
            </a:extLst>
          </p:cNvPr>
          <p:cNvSpPr>
            <a:spLocks noGrp="1"/>
          </p:cNvSpPr>
          <p:nvPr>
            <p:ph idx="1"/>
          </p:nvPr>
        </p:nvSpPr>
        <p:spPr>
          <a:xfrm>
            <a:off x="5126418" y="552091"/>
            <a:ext cx="6224335" cy="5431536"/>
          </a:xfrm>
        </p:spPr>
        <p:txBody>
          <a:bodyPr anchor="ctr">
            <a:normAutofit/>
          </a:bodyPr>
          <a:lstStyle/>
          <a:p>
            <a:r>
              <a:rPr lang="en-US" sz="2200"/>
              <a:t>Fixed-Alternative Questions (structured): Questions in which the responses are limited to stated alternatives </a:t>
            </a:r>
          </a:p>
          <a:p>
            <a:r>
              <a:rPr lang="en-US" sz="2200"/>
              <a:t>Open-ended question (unstructured): a question in which respondents are free to reply in their own words rather than being limited to choosing from among a set of alternatives. </a:t>
            </a:r>
          </a:p>
        </p:txBody>
      </p:sp>
      <p:sp>
        <p:nvSpPr>
          <p:cNvPr id="4" name="Footer Placeholder 3">
            <a:extLst>
              <a:ext uri="{FF2B5EF4-FFF2-40B4-BE49-F238E27FC236}">
                <a16:creationId xmlns:a16="http://schemas.microsoft.com/office/drawing/2014/main" id="{9350190A-A3D2-4C82-936F-20FDA1041B3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25512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8D3E-2ADA-4EAF-9B74-FEE7E2C3FEAD}"/>
              </a:ext>
            </a:extLst>
          </p:cNvPr>
          <p:cNvSpPr>
            <a:spLocks noGrp="1"/>
          </p:cNvSpPr>
          <p:nvPr>
            <p:ph type="title"/>
          </p:nvPr>
        </p:nvSpPr>
        <p:spPr/>
        <p:txBody>
          <a:bodyPr/>
          <a:lstStyle/>
          <a:p>
            <a:r>
              <a:rPr lang="en-US" dirty="0"/>
              <a:t>Construct and Variables</a:t>
            </a:r>
          </a:p>
        </p:txBody>
      </p:sp>
      <p:sp>
        <p:nvSpPr>
          <p:cNvPr id="4" name="Footer Placeholder 3">
            <a:extLst>
              <a:ext uri="{FF2B5EF4-FFF2-40B4-BE49-F238E27FC236}">
                <a16:creationId xmlns:a16="http://schemas.microsoft.com/office/drawing/2014/main" id="{04960402-FE8F-4569-9DDA-B9FF3E499109}"/>
              </a:ext>
            </a:extLst>
          </p:cNvPr>
          <p:cNvSpPr>
            <a:spLocks noGrp="1"/>
          </p:cNvSpPr>
          <p:nvPr>
            <p:ph type="ftr" sz="quarter" idx="11"/>
          </p:nvPr>
        </p:nvSpPr>
        <p:spPr/>
        <p:txBody>
          <a:bodyPr/>
          <a:lstStyle/>
          <a:p>
            <a:r>
              <a:rPr lang="en-US"/>
              <a:t>Mike Nguyen</a:t>
            </a:r>
            <a:endParaRPr lang="en-US" dirty="0"/>
          </a:p>
        </p:txBody>
      </p:sp>
      <p:sp>
        <p:nvSpPr>
          <p:cNvPr id="5" name="Oval 4">
            <a:extLst>
              <a:ext uri="{FF2B5EF4-FFF2-40B4-BE49-F238E27FC236}">
                <a16:creationId xmlns:a16="http://schemas.microsoft.com/office/drawing/2014/main" id="{63198C8E-9D7B-43EA-95D6-DFD41F931C02}"/>
              </a:ext>
            </a:extLst>
          </p:cNvPr>
          <p:cNvSpPr/>
          <p:nvPr/>
        </p:nvSpPr>
        <p:spPr>
          <a:xfrm>
            <a:off x="1540519" y="2039841"/>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A</a:t>
            </a:r>
          </a:p>
        </p:txBody>
      </p:sp>
      <p:sp>
        <p:nvSpPr>
          <p:cNvPr id="6" name="Oval 5">
            <a:extLst>
              <a:ext uri="{FF2B5EF4-FFF2-40B4-BE49-F238E27FC236}">
                <a16:creationId xmlns:a16="http://schemas.microsoft.com/office/drawing/2014/main" id="{66F932F7-780A-4A41-B376-4BA37189D87C}"/>
              </a:ext>
            </a:extLst>
          </p:cNvPr>
          <p:cNvSpPr/>
          <p:nvPr/>
        </p:nvSpPr>
        <p:spPr>
          <a:xfrm>
            <a:off x="6499381" y="2039840"/>
            <a:ext cx="2121877" cy="107852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Construct B</a:t>
            </a:r>
          </a:p>
        </p:txBody>
      </p:sp>
      <p:sp>
        <p:nvSpPr>
          <p:cNvPr id="8" name="Rectangle 7">
            <a:extLst>
              <a:ext uri="{FF2B5EF4-FFF2-40B4-BE49-F238E27FC236}">
                <a16:creationId xmlns:a16="http://schemas.microsoft.com/office/drawing/2014/main" id="{7680231A-D70E-4465-BB32-F318F11B50E3}"/>
              </a:ext>
            </a:extLst>
          </p:cNvPr>
          <p:cNvSpPr/>
          <p:nvPr/>
        </p:nvSpPr>
        <p:spPr>
          <a:xfrm>
            <a:off x="1540519"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X</a:t>
            </a:r>
          </a:p>
        </p:txBody>
      </p:sp>
      <p:sp>
        <p:nvSpPr>
          <p:cNvPr id="9" name="Rectangle 8">
            <a:extLst>
              <a:ext uri="{FF2B5EF4-FFF2-40B4-BE49-F238E27FC236}">
                <a16:creationId xmlns:a16="http://schemas.microsoft.com/office/drawing/2014/main" id="{A209170C-FE81-42B9-91E8-53844DF6130D}"/>
              </a:ext>
            </a:extLst>
          </p:cNvPr>
          <p:cNvSpPr/>
          <p:nvPr/>
        </p:nvSpPr>
        <p:spPr>
          <a:xfrm>
            <a:off x="6499381" y="4501687"/>
            <a:ext cx="2121877" cy="10785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Variable Y</a:t>
            </a:r>
          </a:p>
        </p:txBody>
      </p:sp>
      <p:cxnSp>
        <p:nvCxnSpPr>
          <p:cNvPr id="11" name="Straight Arrow Connector 10">
            <a:extLst>
              <a:ext uri="{FF2B5EF4-FFF2-40B4-BE49-F238E27FC236}">
                <a16:creationId xmlns:a16="http://schemas.microsoft.com/office/drawing/2014/main" id="{A6FDA662-186D-476C-98EF-D1E592C9D171}"/>
              </a:ext>
            </a:extLst>
          </p:cNvPr>
          <p:cNvCxnSpPr>
            <a:stCxn id="5" idx="6"/>
            <a:endCxn id="6" idx="2"/>
          </p:cNvCxnSpPr>
          <p:nvPr/>
        </p:nvCxnSpPr>
        <p:spPr>
          <a:xfrm flipV="1">
            <a:off x="3662396" y="2579101"/>
            <a:ext cx="2836985" cy="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D45898F3-D3DF-420C-9CB1-DFC6AF6500CA}"/>
              </a:ext>
            </a:extLst>
          </p:cNvPr>
          <p:cNvCxnSpPr>
            <a:stCxn id="5" idx="4"/>
            <a:endCxn id="8" idx="0"/>
          </p:cNvCxnSpPr>
          <p:nvPr/>
        </p:nvCxnSpPr>
        <p:spPr>
          <a:xfrm>
            <a:off x="2601458" y="3118364"/>
            <a:ext cx="0" cy="13833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3DA8EB3-B654-47B5-A8D4-BF0067A919EB}"/>
              </a:ext>
            </a:extLst>
          </p:cNvPr>
          <p:cNvCxnSpPr>
            <a:stCxn id="6" idx="4"/>
            <a:endCxn id="9" idx="0"/>
          </p:cNvCxnSpPr>
          <p:nvPr/>
        </p:nvCxnSpPr>
        <p:spPr>
          <a:xfrm>
            <a:off x="7560320" y="3118363"/>
            <a:ext cx="0" cy="1383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D32C10F-963B-4FA9-8B6B-86DCCCC3C81D}"/>
              </a:ext>
            </a:extLst>
          </p:cNvPr>
          <p:cNvCxnSpPr>
            <a:stCxn id="8" idx="3"/>
            <a:endCxn id="9" idx="1"/>
          </p:cNvCxnSpPr>
          <p:nvPr/>
        </p:nvCxnSpPr>
        <p:spPr>
          <a:xfrm>
            <a:off x="3662396" y="5040949"/>
            <a:ext cx="283698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84406424-9E0A-4B87-A976-74CFBD024FFF}"/>
              </a:ext>
            </a:extLst>
          </p:cNvPr>
          <p:cNvSpPr/>
          <p:nvPr/>
        </p:nvSpPr>
        <p:spPr>
          <a:xfrm>
            <a:off x="532335" y="4196886"/>
            <a:ext cx="9108831" cy="215946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a:extLst>
              <a:ext uri="{FF2B5EF4-FFF2-40B4-BE49-F238E27FC236}">
                <a16:creationId xmlns:a16="http://schemas.microsoft.com/office/drawing/2014/main" id="{33630388-BEB0-490B-833D-A72FA3688AEA}"/>
              </a:ext>
            </a:extLst>
          </p:cNvPr>
          <p:cNvSpPr txBox="1"/>
          <p:nvPr/>
        </p:nvSpPr>
        <p:spPr>
          <a:xfrm>
            <a:off x="4154765" y="5580210"/>
            <a:ext cx="1828800" cy="369332"/>
          </a:xfrm>
          <a:prstGeom prst="rect">
            <a:avLst/>
          </a:prstGeom>
          <a:noFill/>
        </p:spPr>
        <p:txBody>
          <a:bodyPr wrap="square" rtlCol="0">
            <a:spAutoFit/>
          </a:bodyPr>
          <a:lstStyle/>
          <a:p>
            <a:r>
              <a:rPr lang="en-US" dirty="0"/>
              <a:t>Real world</a:t>
            </a:r>
          </a:p>
        </p:txBody>
      </p:sp>
      <p:sp>
        <p:nvSpPr>
          <p:cNvPr id="20" name="Oval 19">
            <a:extLst>
              <a:ext uri="{FF2B5EF4-FFF2-40B4-BE49-F238E27FC236}">
                <a16:creationId xmlns:a16="http://schemas.microsoft.com/office/drawing/2014/main" id="{27E87939-7F7F-47ED-A5FD-AF748739661C}"/>
              </a:ext>
            </a:extLst>
          </p:cNvPr>
          <p:cNvSpPr/>
          <p:nvPr/>
        </p:nvSpPr>
        <p:spPr>
          <a:xfrm>
            <a:off x="532335" y="1548829"/>
            <a:ext cx="9108831" cy="2159464"/>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439AE70A-1182-453E-8D56-53854CEBC8E3}"/>
              </a:ext>
            </a:extLst>
          </p:cNvPr>
          <p:cNvSpPr txBox="1"/>
          <p:nvPr/>
        </p:nvSpPr>
        <p:spPr>
          <a:xfrm>
            <a:off x="3383973" y="1719967"/>
            <a:ext cx="3393832" cy="369332"/>
          </a:xfrm>
          <a:prstGeom prst="rect">
            <a:avLst/>
          </a:prstGeom>
          <a:noFill/>
        </p:spPr>
        <p:txBody>
          <a:bodyPr wrap="square" rtlCol="0">
            <a:spAutoFit/>
          </a:bodyPr>
          <a:lstStyle/>
          <a:p>
            <a:r>
              <a:rPr lang="en-US" dirty="0"/>
              <a:t>Conceptual/Theoretical Domain</a:t>
            </a:r>
          </a:p>
        </p:txBody>
      </p:sp>
      <p:sp>
        <p:nvSpPr>
          <p:cNvPr id="3" name="TextBox 2">
            <a:extLst>
              <a:ext uri="{FF2B5EF4-FFF2-40B4-BE49-F238E27FC236}">
                <a16:creationId xmlns:a16="http://schemas.microsoft.com/office/drawing/2014/main" id="{3DA878BC-6445-41CB-A762-28C6CD52821C}"/>
              </a:ext>
            </a:extLst>
          </p:cNvPr>
          <p:cNvSpPr txBox="1"/>
          <p:nvPr/>
        </p:nvSpPr>
        <p:spPr>
          <a:xfrm>
            <a:off x="10059332" y="1545329"/>
            <a:ext cx="1843454" cy="2308324"/>
          </a:xfrm>
          <a:prstGeom prst="rect">
            <a:avLst/>
          </a:prstGeom>
          <a:noFill/>
        </p:spPr>
        <p:txBody>
          <a:bodyPr wrap="square" rtlCol="0">
            <a:spAutoFit/>
          </a:bodyPr>
          <a:lstStyle/>
          <a:p>
            <a:r>
              <a:rPr lang="en-US" dirty="0"/>
              <a:t>Construct is “an abstract idea or concept composed of a set of attitudes or behaviors that are thought be related.”</a:t>
            </a:r>
          </a:p>
        </p:txBody>
      </p:sp>
      <p:sp>
        <p:nvSpPr>
          <p:cNvPr id="22" name="TextBox 21">
            <a:extLst>
              <a:ext uri="{FF2B5EF4-FFF2-40B4-BE49-F238E27FC236}">
                <a16:creationId xmlns:a16="http://schemas.microsoft.com/office/drawing/2014/main" id="{5001078B-752C-45C2-A6F0-AFE574475684}"/>
              </a:ext>
            </a:extLst>
          </p:cNvPr>
          <p:cNvSpPr txBox="1"/>
          <p:nvPr/>
        </p:nvSpPr>
        <p:spPr>
          <a:xfrm>
            <a:off x="10059332" y="4302284"/>
            <a:ext cx="1843454" cy="1477328"/>
          </a:xfrm>
          <a:prstGeom prst="rect">
            <a:avLst/>
          </a:prstGeom>
          <a:noFill/>
        </p:spPr>
        <p:txBody>
          <a:bodyPr wrap="square" rtlCol="0">
            <a:spAutoFit/>
          </a:bodyPr>
          <a:lstStyle/>
          <a:p>
            <a:r>
              <a:rPr lang="en-US" dirty="0"/>
              <a:t>Variables are ”elements of a construct that can be measured or quantified” </a:t>
            </a:r>
          </a:p>
        </p:txBody>
      </p:sp>
    </p:spTree>
    <p:extLst>
      <p:ext uri="{BB962C8B-B14F-4D97-AF65-F5344CB8AC3E}">
        <p14:creationId xmlns:p14="http://schemas.microsoft.com/office/powerpoint/2010/main" val="15733215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D727B7-EEDF-49C8-9B55-76F06A55F82F}"/>
              </a:ext>
            </a:extLst>
          </p:cNvPr>
          <p:cNvSpPr>
            <a:spLocks noGrp="1"/>
          </p:cNvSpPr>
          <p:nvPr>
            <p:ph type="title"/>
          </p:nvPr>
        </p:nvSpPr>
        <p:spPr>
          <a:xfrm>
            <a:off x="838200" y="673770"/>
            <a:ext cx="3220329" cy="2027227"/>
          </a:xfrm>
        </p:spPr>
        <p:txBody>
          <a:bodyPr anchor="t">
            <a:normAutofit/>
          </a:bodyPr>
          <a:lstStyle/>
          <a:p>
            <a:r>
              <a:rPr lang="en-US" sz="3400">
                <a:solidFill>
                  <a:srgbClr val="FFFFFF"/>
                </a:solidFill>
              </a:rPr>
              <a:t>High Structure: Advantages and Disadvantages</a:t>
            </a:r>
          </a:p>
        </p:txBody>
      </p:sp>
      <p:sp>
        <p:nvSpPr>
          <p:cNvPr id="3" name="Footer Placeholder 2">
            <a:extLst>
              <a:ext uri="{FF2B5EF4-FFF2-40B4-BE49-F238E27FC236}">
                <a16:creationId xmlns:a16="http://schemas.microsoft.com/office/drawing/2014/main" id="{3B8B162F-459A-469D-9396-8AA4034B634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graphicFrame>
        <p:nvGraphicFramePr>
          <p:cNvPr id="5" name="Table 5">
            <a:extLst>
              <a:ext uri="{FF2B5EF4-FFF2-40B4-BE49-F238E27FC236}">
                <a16:creationId xmlns:a16="http://schemas.microsoft.com/office/drawing/2014/main" id="{3FC01C1A-C0AF-4BA9-9DA3-499FE215B381}"/>
              </a:ext>
            </a:extLst>
          </p:cNvPr>
          <p:cNvGraphicFramePr>
            <a:graphicFrameLocks noGrp="1"/>
          </p:cNvGraphicFramePr>
          <p:nvPr>
            <p:ph idx="1"/>
            <p:extLst>
              <p:ext uri="{D42A27DB-BD31-4B8C-83A1-F6EECF244321}">
                <p14:modId xmlns:p14="http://schemas.microsoft.com/office/powerpoint/2010/main" val="3629874103"/>
              </p:ext>
            </p:extLst>
          </p:nvPr>
        </p:nvGraphicFramePr>
        <p:xfrm>
          <a:off x="5542672" y="1222297"/>
          <a:ext cx="5811129" cy="4316842"/>
        </p:xfrm>
        <a:graphic>
          <a:graphicData uri="http://schemas.openxmlformats.org/drawingml/2006/table">
            <a:tbl>
              <a:tblPr firstRow="1" bandRow="1">
                <a:tableStyleId>{5C22544A-7EE6-4342-B048-85BDC9FD1C3A}</a:tableStyleId>
              </a:tblPr>
              <a:tblGrid>
                <a:gridCol w="2479632">
                  <a:extLst>
                    <a:ext uri="{9D8B030D-6E8A-4147-A177-3AD203B41FA5}">
                      <a16:colId xmlns:a16="http://schemas.microsoft.com/office/drawing/2014/main" val="70706508"/>
                    </a:ext>
                  </a:extLst>
                </a:gridCol>
                <a:gridCol w="1828525">
                  <a:extLst>
                    <a:ext uri="{9D8B030D-6E8A-4147-A177-3AD203B41FA5}">
                      <a16:colId xmlns:a16="http://schemas.microsoft.com/office/drawing/2014/main" val="1111882566"/>
                    </a:ext>
                  </a:extLst>
                </a:gridCol>
                <a:gridCol w="1502972">
                  <a:extLst>
                    <a:ext uri="{9D8B030D-6E8A-4147-A177-3AD203B41FA5}">
                      <a16:colId xmlns:a16="http://schemas.microsoft.com/office/drawing/2014/main" val="1272638074"/>
                    </a:ext>
                  </a:extLst>
                </a:gridCol>
              </a:tblGrid>
              <a:tr h="429731">
                <a:tc>
                  <a:txBody>
                    <a:bodyPr/>
                    <a:lstStyle/>
                    <a:p>
                      <a:r>
                        <a:rPr lang="en-US" sz="1900"/>
                        <a:t>Attribute</a:t>
                      </a:r>
                    </a:p>
                  </a:txBody>
                  <a:tcPr marL="97666" marR="97666" marT="48833" marB="48833"/>
                </a:tc>
                <a:tc>
                  <a:txBody>
                    <a:bodyPr/>
                    <a:lstStyle/>
                    <a:p>
                      <a:r>
                        <a:rPr lang="en-US" sz="1900"/>
                        <a:t>Disadvantage</a:t>
                      </a:r>
                    </a:p>
                  </a:txBody>
                  <a:tcPr marL="97666" marR="97666" marT="48833" marB="48833"/>
                </a:tc>
                <a:tc>
                  <a:txBody>
                    <a:bodyPr/>
                    <a:lstStyle/>
                    <a:p>
                      <a:r>
                        <a:rPr lang="en-US" sz="1900"/>
                        <a:t>Advantage</a:t>
                      </a:r>
                    </a:p>
                  </a:txBody>
                  <a:tcPr marL="97666" marR="97666" marT="48833" marB="48833"/>
                </a:tc>
                <a:extLst>
                  <a:ext uri="{0D108BD9-81ED-4DB2-BD59-A6C34878D82A}">
                    <a16:rowId xmlns:a16="http://schemas.microsoft.com/office/drawing/2014/main" val="1835622393"/>
                  </a:ext>
                </a:extLst>
              </a:tr>
              <a:tr h="722729">
                <a:tc>
                  <a:txBody>
                    <a:bodyPr/>
                    <a:lstStyle/>
                    <a:p>
                      <a:r>
                        <a:rPr lang="en-US" sz="1900"/>
                        <a:t>Ease of Administration</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3083553780"/>
                  </a:ext>
                </a:extLst>
              </a:tr>
              <a:tr h="722729">
                <a:tc>
                  <a:txBody>
                    <a:bodyPr/>
                    <a:lstStyle/>
                    <a:p>
                      <a:r>
                        <a:rPr lang="en-US" sz="1900"/>
                        <a:t>Ease of Coding and Analysis</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268204765"/>
                  </a:ext>
                </a:extLst>
              </a:tr>
              <a:tr h="429731">
                <a:tc>
                  <a:txBody>
                    <a:bodyPr/>
                    <a:lstStyle/>
                    <a:p>
                      <a:r>
                        <a:rPr lang="en-US" sz="1900"/>
                        <a:t>Measure Reliability</a:t>
                      </a:r>
                    </a:p>
                  </a:txBody>
                  <a:tcPr marL="97666" marR="97666" marT="48833" marB="48833"/>
                </a:tc>
                <a:tc>
                  <a:txBody>
                    <a:bodyPr/>
                    <a:lstStyle/>
                    <a:p>
                      <a:endParaRPr lang="en-US" sz="1900"/>
                    </a:p>
                  </a:txBody>
                  <a:tcPr marL="97666" marR="97666" marT="48833" marB="48833"/>
                </a:tc>
                <a:tc>
                  <a:txBody>
                    <a:bodyPr/>
                    <a:lstStyle/>
                    <a:p>
                      <a:r>
                        <a:rPr lang="en-US" sz="1900"/>
                        <a:t>4</a:t>
                      </a:r>
                    </a:p>
                  </a:txBody>
                  <a:tcPr marL="97666" marR="97666" marT="48833" marB="48833"/>
                </a:tc>
                <a:extLst>
                  <a:ext uri="{0D108BD9-81ED-4DB2-BD59-A6C34878D82A}">
                    <a16:rowId xmlns:a16="http://schemas.microsoft.com/office/drawing/2014/main" val="142891710"/>
                  </a:ext>
                </a:extLst>
              </a:tr>
              <a:tr h="429731">
                <a:tc>
                  <a:txBody>
                    <a:bodyPr/>
                    <a:lstStyle/>
                    <a:p>
                      <a:r>
                        <a:rPr lang="en-US" sz="1900"/>
                        <a:t>Response Bias:</a:t>
                      </a:r>
                    </a:p>
                  </a:txBody>
                  <a:tcPr marL="97666" marR="97666" marT="48833" marB="48833"/>
                </a:tc>
                <a:tc>
                  <a:txBody>
                    <a:bodyPr/>
                    <a:lstStyle/>
                    <a:p>
                      <a:endParaRPr lang="en-US" sz="1900"/>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1460042580"/>
                  </a:ext>
                </a:extLst>
              </a:tr>
              <a:tr h="429731">
                <a:tc>
                  <a:txBody>
                    <a:bodyPr/>
                    <a:lstStyle/>
                    <a:p>
                      <a:r>
                        <a:rPr lang="en-US" sz="1900"/>
                        <a:t>Forced choice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686137115"/>
                  </a:ext>
                </a:extLst>
              </a:tr>
              <a:tr h="429731">
                <a:tc>
                  <a:txBody>
                    <a:bodyPr/>
                    <a:lstStyle/>
                    <a:p>
                      <a:r>
                        <a:rPr lang="en-US" sz="1900"/>
                        <a:t>Omitted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3895027405"/>
                  </a:ext>
                </a:extLst>
              </a:tr>
              <a:tr h="722729">
                <a:tc>
                  <a:txBody>
                    <a:bodyPr/>
                    <a:lstStyle/>
                    <a:p>
                      <a:r>
                        <a:rPr lang="en-US" sz="1900"/>
                        <a:t>Precision of response</a:t>
                      </a:r>
                    </a:p>
                  </a:txBody>
                  <a:tcPr marL="97666" marR="97666" marT="48833" marB="48833"/>
                </a:tc>
                <a:tc>
                  <a:txBody>
                    <a:bodyPr/>
                    <a:lstStyle/>
                    <a:p>
                      <a:r>
                        <a:rPr lang="en-US" sz="1900"/>
                        <a:t>4</a:t>
                      </a:r>
                    </a:p>
                  </a:txBody>
                  <a:tcPr marL="97666" marR="97666" marT="48833" marB="48833"/>
                </a:tc>
                <a:tc>
                  <a:txBody>
                    <a:bodyPr/>
                    <a:lstStyle/>
                    <a:p>
                      <a:endParaRPr lang="en-US" sz="1900"/>
                    </a:p>
                  </a:txBody>
                  <a:tcPr marL="97666" marR="97666" marT="48833" marB="48833"/>
                </a:tc>
                <a:extLst>
                  <a:ext uri="{0D108BD9-81ED-4DB2-BD59-A6C34878D82A}">
                    <a16:rowId xmlns:a16="http://schemas.microsoft.com/office/drawing/2014/main" val="2853104605"/>
                  </a:ext>
                </a:extLst>
              </a:tr>
            </a:tbl>
          </a:graphicData>
        </a:graphic>
      </p:graphicFrame>
    </p:spTree>
    <p:extLst>
      <p:ext uri="{BB962C8B-B14F-4D97-AF65-F5344CB8AC3E}">
        <p14:creationId xmlns:p14="http://schemas.microsoft.com/office/powerpoint/2010/main" val="39012994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F8A2A0-0AB7-44E1-A500-EE35815ED2B0}"/>
              </a:ext>
            </a:extLst>
          </p:cNvPr>
          <p:cNvSpPr>
            <a:spLocks noGrp="1"/>
          </p:cNvSpPr>
          <p:nvPr>
            <p:ph type="title"/>
          </p:nvPr>
        </p:nvSpPr>
        <p:spPr>
          <a:xfrm>
            <a:off x="5297762" y="329184"/>
            <a:ext cx="6251110" cy="1783080"/>
          </a:xfrm>
        </p:spPr>
        <p:txBody>
          <a:bodyPr anchor="b">
            <a:normAutofit/>
          </a:bodyPr>
          <a:lstStyle/>
          <a:p>
            <a:r>
              <a:rPr lang="en-US" sz="5400"/>
              <a:t>The Ethics of Disguise</a:t>
            </a:r>
          </a:p>
        </p:txBody>
      </p:sp>
      <p:pic>
        <p:nvPicPr>
          <p:cNvPr id="6" name="Picture 5" descr="One in a crowd">
            <a:extLst>
              <a:ext uri="{FF2B5EF4-FFF2-40B4-BE49-F238E27FC236}">
                <a16:creationId xmlns:a16="http://schemas.microsoft.com/office/drawing/2014/main" id="{1A75044A-F78F-488B-9D4C-A1F5A499558B}"/>
              </a:ext>
            </a:extLst>
          </p:cNvPr>
          <p:cNvPicPr>
            <a:picLocks noChangeAspect="1"/>
          </p:cNvPicPr>
          <p:nvPr/>
        </p:nvPicPr>
        <p:blipFill rotWithShape="1">
          <a:blip r:embed="rId3"/>
          <a:srcRect l="28628" r="2043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1F90486-08C8-45DD-ABB6-08CCBA2D1FD4}"/>
              </a:ext>
            </a:extLst>
          </p:cNvPr>
          <p:cNvSpPr>
            <a:spLocks noGrp="1"/>
          </p:cNvSpPr>
          <p:nvPr>
            <p:ph idx="1"/>
          </p:nvPr>
        </p:nvSpPr>
        <p:spPr>
          <a:xfrm>
            <a:off x="5297762" y="2706624"/>
            <a:ext cx="6251110" cy="3483864"/>
          </a:xfrm>
        </p:spPr>
        <p:txBody>
          <a:bodyPr>
            <a:normAutofit/>
          </a:bodyPr>
          <a:lstStyle/>
          <a:p>
            <a:r>
              <a:rPr lang="en-US" sz="1700"/>
              <a:t>Disguise: the amount of knowledge people have about a study in which they are participating </a:t>
            </a:r>
          </a:p>
          <a:p>
            <a:r>
              <a:rPr lang="en-US" sz="1700"/>
              <a:t>Under the rights model of ethics, the use of disguise amounts to a violation of the respondent’s right to know</a:t>
            </a:r>
          </a:p>
          <a:p>
            <a:r>
              <a:rPr lang="en-US" sz="1700"/>
              <a:t>Useful when </a:t>
            </a:r>
          </a:p>
          <a:p>
            <a:pPr marL="914400" lvl="1" indent="-457200">
              <a:buFont typeface="+mj-lt"/>
              <a:buAutoNum type="arabicPeriod"/>
            </a:pPr>
            <a:r>
              <a:rPr lang="en-US" sz="1700"/>
              <a:t>Knowing the purpose or sponsor is likely to bias respondent’s’ answers </a:t>
            </a:r>
          </a:p>
          <a:p>
            <a:pPr marL="914400" lvl="1" indent="-457200">
              <a:buFont typeface="+mj-lt"/>
              <a:buAutoNum type="arabicPeriod"/>
            </a:pPr>
            <a:r>
              <a:rPr lang="en-US" sz="1700"/>
              <a:t>Re-creating the natural environment is necessary, particularly in experimental research </a:t>
            </a:r>
          </a:p>
          <a:p>
            <a:pPr marL="914400" lvl="1" indent="-457200">
              <a:buFont typeface="+mj-lt"/>
              <a:buAutoNum type="arabicPeriod"/>
            </a:pPr>
            <a:endParaRPr lang="en-US" sz="1700"/>
          </a:p>
          <a:p>
            <a:pPr lvl="1"/>
            <a:r>
              <a:rPr lang="en-US" sz="1700"/>
              <a:t>Debriefing: The process of providing appropriate information to respondents after data have been collected using disguise </a:t>
            </a:r>
          </a:p>
        </p:txBody>
      </p:sp>
      <p:sp>
        <p:nvSpPr>
          <p:cNvPr id="4" name="Footer Placeholder 3">
            <a:extLst>
              <a:ext uri="{FF2B5EF4-FFF2-40B4-BE49-F238E27FC236}">
                <a16:creationId xmlns:a16="http://schemas.microsoft.com/office/drawing/2014/main" id="{76F8ECE5-5998-4431-8E45-C083D6EFB14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798809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Icon&#10;&#10;Description automatically generated">
            <a:extLst>
              <a:ext uri="{FF2B5EF4-FFF2-40B4-BE49-F238E27FC236}">
                <a16:creationId xmlns:a16="http://schemas.microsoft.com/office/drawing/2014/main" id="{EDFAB4FC-A958-4930-BD12-98F7C7BFFE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702" r="15516" b="-3"/>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Picture 10" descr="Text, whiteboard&#10;&#10;Description automatically generated">
            <a:extLst>
              <a:ext uri="{FF2B5EF4-FFF2-40B4-BE49-F238E27FC236}">
                <a16:creationId xmlns:a16="http://schemas.microsoft.com/office/drawing/2014/main" id="{D59383F3-BE22-43FE-9D99-25B7263D170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897" r="11557" b="-1"/>
          <a:stretch/>
        </p:blipFill>
        <p:spPr>
          <a:xfrm>
            <a:off x="7381690" y="3456433"/>
            <a:ext cx="4810310"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6" name="Picture 5">
            <a:extLst>
              <a:ext uri="{FF2B5EF4-FFF2-40B4-BE49-F238E27FC236}">
                <a16:creationId xmlns:a16="http://schemas.microsoft.com/office/drawing/2014/main" id="{8188DC6B-29B3-465A-8E2F-5C849EDC5677}"/>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22" name="Freeform: Shape 2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2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3C2A39-87FC-4DF4-8004-37B702D96D6A}"/>
              </a:ext>
            </a:extLst>
          </p:cNvPr>
          <p:cNvSpPr>
            <a:spLocks noGrp="1"/>
          </p:cNvSpPr>
          <p:nvPr>
            <p:ph type="title"/>
          </p:nvPr>
        </p:nvSpPr>
        <p:spPr>
          <a:xfrm>
            <a:off x="448056" y="685800"/>
            <a:ext cx="2807208" cy="1325563"/>
          </a:xfrm>
        </p:spPr>
        <p:txBody>
          <a:bodyPr>
            <a:normAutofit/>
          </a:bodyPr>
          <a:lstStyle/>
          <a:p>
            <a:r>
              <a:rPr lang="en-US" sz="2800"/>
              <a:t>Primary Methods of Administration</a:t>
            </a:r>
          </a:p>
        </p:txBody>
      </p:sp>
      <p:sp>
        <p:nvSpPr>
          <p:cNvPr id="26" name="Rectangle 2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9E6F1F-CB7C-421D-865A-5616A699C127}"/>
              </a:ext>
            </a:extLst>
          </p:cNvPr>
          <p:cNvSpPr>
            <a:spLocks noGrp="1"/>
          </p:cNvSpPr>
          <p:nvPr>
            <p:ph idx="1"/>
          </p:nvPr>
        </p:nvSpPr>
        <p:spPr>
          <a:xfrm>
            <a:off x="448056" y="2258568"/>
            <a:ext cx="2807208" cy="3922776"/>
          </a:xfrm>
        </p:spPr>
        <p:txBody>
          <a:bodyPr>
            <a:normAutofit/>
          </a:bodyPr>
          <a:lstStyle/>
          <a:p>
            <a:r>
              <a:rPr lang="en-US" sz="1700"/>
              <a:t>Personal Interviews </a:t>
            </a:r>
          </a:p>
          <a:p>
            <a:r>
              <a:rPr lang="en-US" sz="1700"/>
              <a:t>Telephone Interviews </a:t>
            </a:r>
          </a:p>
          <a:p>
            <a:r>
              <a:rPr lang="en-US" sz="1700"/>
              <a:t>Mail Surveys</a:t>
            </a:r>
          </a:p>
          <a:p>
            <a:r>
              <a:rPr lang="en-US" sz="1700"/>
              <a:t>Online Surveys</a:t>
            </a:r>
          </a:p>
        </p:txBody>
      </p:sp>
      <p:pic>
        <p:nvPicPr>
          <p:cNvPr id="8" name="Picture 7" descr="A chalkboard with writing on it&#10;&#10;Description automatically generated with medium confidence">
            <a:extLst>
              <a:ext uri="{FF2B5EF4-FFF2-40B4-BE49-F238E27FC236}">
                <a16:creationId xmlns:a16="http://schemas.microsoft.com/office/drawing/2014/main" id="{A77578FE-D008-4353-AA64-045976A70D6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6044" r="-1" b="2574"/>
          <a:stretch/>
        </p:blipFill>
        <p:spPr>
          <a:xfrm>
            <a:off x="7404372" y="10"/>
            <a:ext cx="4787628"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p:spPr>
      </p:pic>
      <p:sp>
        <p:nvSpPr>
          <p:cNvPr id="4" name="Footer Placeholder 3">
            <a:extLst>
              <a:ext uri="{FF2B5EF4-FFF2-40B4-BE49-F238E27FC236}">
                <a16:creationId xmlns:a16="http://schemas.microsoft.com/office/drawing/2014/main" id="{96D99DBE-30E0-42D4-B292-160C09B7225A}"/>
              </a:ext>
            </a:extLst>
          </p:cNvPr>
          <p:cNvSpPr>
            <a:spLocks noGrp="1"/>
          </p:cNvSpPr>
          <p:nvPr>
            <p:ph type="ftr" sz="quarter" idx="11"/>
          </p:nvPr>
        </p:nvSpPr>
        <p:spPr>
          <a:xfrm>
            <a:off x="3496339" y="6356350"/>
            <a:ext cx="3792280" cy="365125"/>
          </a:xfrm>
        </p:spPr>
        <p:txBody>
          <a:bodyPr>
            <a:normAutofit/>
          </a:bodyPr>
          <a:lstStyle/>
          <a:p>
            <a:pPr>
              <a:spcAft>
                <a:spcPts val="600"/>
              </a:spcAft>
            </a:pPr>
            <a:r>
              <a:rPr lang="en-US">
                <a:solidFill>
                  <a:schemeClr val="bg1"/>
                </a:solidFill>
              </a:rPr>
              <a:t>Mike Nguyen</a:t>
            </a:r>
          </a:p>
        </p:txBody>
      </p:sp>
      <p:sp>
        <p:nvSpPr>
          <p:cNvPr id="9" name="TextBox 8">
            <a:extLst>
              <a:ext uri="{FF2B5EF4-FFF2-40B4-BE49-F238E27FC236}">
                <a16:creationId xmlns:a16="http://schemas.microsoft.com/office/drawing/2014/main" id="{BE03DE65-A17A-4C9C-AD09-472D5EB13CA7}"/>
              </a:ext>
            </a:extLst>
          </p:cNvPr>
          <p:cNvSpPr txBox="1"/>
          <p:nvPr/>
        </p:nvSpPr>
        <p:spPr>
          <a:xfrm>
            <a:off x="10005183" y="6870700"/>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www.flickr.com/photos/144008357@N08/46694963242">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54772D09-9121-4175-B995-8DB0A018C014}"/>
              </a:ext>
            </a:extLst>
          </p:cNvPr>
          <p:cNvSpPr txBox="1"/>
          <p:nvPr/>
        </p:nvSpPr>
        <p:spPr>
          <a:xfrm>
            <a:off x="7552392"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htxt.co.za/2016/04/04/jcse-invites-you-to-have-your-say-on-sas-ict-sector-in-7th-skills-surve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5" name="TextBox 14">
            <a:extLst>
              <a:ext uri="{FF2B5EF4-FFF2-40B4-BE49-F238E27FC236}">
                <a16:creationId xmlns:a16="http://schemas.microsoft.com/office/drawing/2014/main" id="{4FD3C8B8-EC67-40B4-B866-C2F3DFCEA0ED}"/>
              </a:ext>
            </a:extLst>
          </p:cNvPr>
          <p:cNvSpPr txBox="1"/>
          <p:nvPr/>
        </p:nvSpPr>
        <p:spPr>
          <a:xfrm>
            <a:off x="5219826" y="6870700"/>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englishjoinsus.blogspot.com/2017/10/listenings-how-to-answer-phone-call.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3"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6073213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CD5C14-0FB5-4BAA-B8C9-5D6E47BB30FB}"/>
              </a:ext>
            </a:extLst>
          </p:cNvPr>
          <p:cNvSpPr>
            <a:spLocks noGrp="1"/>
          </p:cNvSpPr>
          <p:nvPr>
            <p:ph type="title"/>
          </p:nvPr>
        </p:nvSpPr>
        <p:spPr>
          <a:xfrm>
            <a:off x="572493" y="238539"/>
            <a:ext cx="11018520" cy="1434415"/>
          </a:xfrm>
        </p:spPr>
        <p:txBody>
          <a:bodyPr anchor="b">
            <a:normAutofit/>
          </a:bodyPr>
          <a:lstStyle/>
          <a:p>
            <a:r>
              <a:rPr lang="en-US" sz="5400"/>
              <a:t>Personal Interview</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7A43963-B81D-4840-B714-630D7271BC24}"/>
              </a:ext>
            </a:extLst>
          </p:cNvPr>
          <p:cNvSpPr>
            <a:spLocks noGrp="1"/>
          </p:cNvSpPr>
          <p:nvPr>
            <p:ph idx="1"/>
          </p:nvPr>
        </p:nvSpPr>
        <p:spPr>
          <a:xfrm>
            <a:off x="572493" y="2071316"/>
            <a:ext cx="6713552" cy="4119172"/>
          </a:xfrm>
        </p:spPr>
        <p:txBody>
          <a:bodyPr anchor="t">
            <a:normAutofit/>
          </a:bodyPr>
          <a:lstStyle/>
          <a:p>
            <a:r>
              <a:rPr lang="en-US" sz="2200"/>
              <a:t>Direct, face-to-face conservation between a representative of the research organization, the interviewer, and a respondent or interviewee</a:t>
            </a:r>
          </a:p>
          <a:p>
            <a:pPr lvl="1"/>
            <a:r>
              <a:rPr lang="en-US" sz="2200"/>
              <a:t>Can be conducted in lots of different locations (including malls using mall intercepts)</a:t>
            </a:r>
          </a:p>
          <a:p>
            <a:pPr lvl="1"/>
            <a:r>
              <a:rPr lang="en-US" sz="2200"/>
              <a:t>Generally strong sampling control (including higher response rates)</a:t>
            </a:r>
          </a:p>
          <a:p>
            <a:pPr lvl="1"/>
            <a:r>
              <a:rPr lang="en-US" sz="2200"/>
              <a:t>Great flexibility, but higher levels of interviewer bias </a:t>
            </a:r>
          </a:p>
          <a:p>
            <a:pPr lvl="1"/>
            <a:r>
              <a:rPr lang="en-US" sz="2200"/>
              <a:t>Time and cost-intensive </a:t>
            </a:r>
          </a:p>
        </p:txBody>
      </p:sp>
      <p:pic>
        <p:nvPicPr>
          <p:cNvPr id="6" name="Picture 5" descr="A picture containing indoor, ceiling, airport, plaza&#10;&#10;Description automatically generated">
            <a:extLst>
              <a:ext uri="{FF2B5EF4-FFF2-40B4-BE49-F238E27FC236}">
                <a16:creationId xmlns:a16="http://schemas.microsoft.com/office/drawing/2014/main" id="{B5E1A2E3-344E-4B38-B4A1-FFF2D562195F}"/>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4035" r="13812" b="2"/>
          <a:stretch/>
        </p:blipFill>
        <p:spPr>
          <a:xfrm>
            <a:off x="7675658" y="2093976"/>
            <a:ext cx="3941064" cy="4096512"/>
          </a:xfrm>
          <a:prstGeom prst="rect">
            <a:avLst/>
          </a:prstGeom>
        </p:spPr>
      </p:pic>
      <p:sp>
        <p:nvSpPr>
          <p:cNvPr id="4" name="Footer Placeholder 3">
            <a:extLst>
              <a:ext uri="{FF2B5EF4-FFF2-40B4-BE49-F238E27FC236}">
                <a16:creationId xmlns:a16="http://schemas.microsoft.com/office/drawing/2014/main" id="{41D75B9D-ADFF-4F64-AB93-51A8544BDCC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C34EE632-7363-41AD-878D-6A4807152CFF}"/>
              </a:ext>
            </a:extLst>
          </p:cNvPr>
          <p:cNvSpPr txBox="1"/>
          <p:nvPr/>
        </p:nvSpPr>
        <p:spPr>
          <a:xfrm>
            <a:off x="9309680" y="5990433"/>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zh-yue.wikipedia.org/wiki/%E5%9C%8B%E9%9A%9B%E9%87%91%E8%9E%8D%E4%B8%AD%E5%BF%83%E5%95%86%E5%A0%B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238995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B3F0A58-3219-4F8D-BAB2-6FDFD864F399}"/>
              </a:ext>
            </a:extLst>
          </p:cNvPr>
          <p:cNvSpPr>
            <a:spLocks noGrp="1"/>
          </p:cNvSpPr>
          <p:nvPr>
            <p:ph type="title"/>
          </p:nvPr>
        </p:nvSpPr>
        <p:spPr>
          <a:xfrm>
            <a:off x="643467" y="321734"/>
            <a:ext cx="10905066" cy="1135737"/>
          </a:xfrm>
        </p:spPr>
        <p:txBody>
          <a:bodyPr>
            <a:normAutofit/>
          </a:bodyPr>
          <a:lstStyle/>
          <a:p>
            <a:r>
              <a:rPr lang="en-US" sz="3600"/>
              <a:t>Survey Types</a:t>
            </a:r>
          </a:p>
        </p:txBody>
      </p:sp>
      <p:sp>
        <p:nvSpPr>
          <p:cNvPr id="3" name="Content Placeholder 2">
            <a:extLst>
              <a:ext uri="{FF2B5EF4-FFF2-40B4-BE49-F238E27FC236}">
                <a16:creationId xmlns:a16="http://schemas.microsoft.com/office/drawing/2014/main" id="{5CAF02D5-7F5F-4727-9321-C8DA89418B92}"/>
              </a:ext>
            </a:extLst>
          </p:cNvPr>
          <p:cNvSpPr>
            <a:spLocks noGrp="1"/>
          </p:cNvSpPr>
          <p:nvPr>
            <p:ph idx="1"/>
          </p:nvPr>
        </p:nvSpPr>
        <p:spPr>
          <a:xfrm>
            <a:off x="643469" y="1782981"/>
            <a:ext cx="4008384" cy="4393982"/>
          </a:xfrm>
        </p:spPr>
        <p:txBody>
          <a:bodyPr>
            <a:normAutofit/>
          </a:bodyPr>
          <a:lstStyle/>
          <a:p>
            <a:r>
              <a:rPr lang="en-US" sz="2000"/>
              <a:t>Random-digit Dialing (RDD): A technique used in studies using telephone interviews, in which the numbers to be called are randomly generated </a:t>
            </a:r>
          </a:p>
          <a:p>
            <a:r>
              <a:rPr lang="en-US" sz="2000"/>
              <a:t>In-bound surveys: A method of data collection in which respondents access a survey by telephone or on the Web to respond to survey items. </a:t>
            </a:r>
          </a:p>
        </p:txBody>
      </p:sp>
      <p:grpSp>
        <p:nvGrpSpPr>
          <p:cNvPr id="73" name="Group 7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4" name="Isosceles Triangle 7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WHAT IFITOLD YOU YOUR FEEDBACK COULD DETERMINE OUR FUTURE? Survey Memes |  Future Meme on ME.ME">
            <a:extLst>
              <a:ext uri="{FF2B5EF4-FFF2-40B4-BE49-F238E27FC236}">
                <a16:creationId xmlns:a16="http://schemas.microsoft.com/office/drawing/2014/main" id="{7BAB3AE4-3FDB-4858-98CE-720DA0D1BF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370"/>
          <a:stretch/>
        </p:blipFill>
        <p:spPr bwMode="auto">
          <a:xfrm>
            <a:off x="5295320" y="2117414"/>
            <a:ext cx="6253212" cy="369302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78" name="Rectangle 7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8907DF5E-DA6E-4138-A453-57E0CC654DE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637330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06A05C-0582-4FB0-AC52-4EF4191A06B5}"/>
              </a:ext>
            </a:extLst>
          </p:cNvPr>
          <p:cNvSpPr>
            <a:spLocks noGrp="1"/>
          </p:cNvSpPr>
          <p:nvPr>
            <p:ph type="title"/>
          </p:nvPr>
        </p:nvSpPr>
        <p:spPr>
          <a:xfrm>
            <a:off x="5297762" y="329184"/>
            <a:ext cx="6251110" cy="1783080"/>
          </a:xfrm>
        </p:spPr>
        <p:txBody>
          <a:bodyPr anchor="b">
            <a:normAutofit/>
          </a:bodyPr>
          <a:lstStyle/>
          <a:p>
            <a:r>
              <a:rPr lang="en-US" sz="5400"/>
              <a:t>Mail Survey</a:t>
            </a:r>
          </a:p>
        </p:txBody>
      </p:sp>
      <p:pic>
        <p:nvPicPr>
          <p:cNvPr id="6" name="Picture 5" descr="Working space background">
            <a:extLst>
              <a:ext uri="{FF2B5EF4-FFF2-40B4-BE49-F238E27FC236}">
                <a16:creationId xmlns:a16="http://schemas.microsoft.com/office/drawing/2014/main" id="{FE1F72A0-8A11-4719-96C0-98B63289236A}"/>
              </a:ext>
            </a:extLst>
          </p:cNvPr>
          <p:cNvPicPr>
            <a:picLocks noChangeAspect="1"/>
          </p:cNvPicPr>
          <p:nvPr/>
        </p:nvPicPr>
        <p:blipFill rotWithShape="1">
          <a:blip r:embed="rId3"/>
          <a:srcRect l="54670" r="-1"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2240206-A9DA-41DE-8105-3AE91A5F78B9}"/>
              </a:ext>
            </a:extLst>
          </p:cNvPr>
          <p:cNvSpPr>
            <a:spLocks noGrp="1"/>
          </p:cNvSpPr>
          <p:nvPr>
            <p:ph idx="1"/>
          </p:nvPr>
        </p:nvSpPr>
        <p:spPr>
          <a:xfrm>
            <a:off x="5297762" y="2706624"/>
            <a:ext cx="6251110" cy="3483864"/>
          </a:xfrm>
        </p:spPr>
        <p:txBody>
          <a:bodyPr>
            <a:normAutofit/>
          </a:bodyPr>
          <a:lstStyle/>
          <a:p>
            <a:r>
              <a:rPr lang="en-US" sz="1900"/>
              <a:t>A survey administered by mail to designated respondents with an accompanying cover letter. The respondents return the questionnaire by mail to the research organization. </a:t>
            </a:r>
          </a:p>
          <a:p>
            <a:r>
              <a:rPr lang="en-US" sz="1900"/>
              <a:t>Lower degree of sampling control (mailing lists often available, but no control over who completes survey, and often low response rates)</a:t>
            </a:r>
          </a:p>
          <a:p>
            <a:r>
              <a:rPr lang="en-US" sz="1900"/>
              <a:t>No interviewer bias and can offer anonymity, but less flexibility (no explanation or follow-up, no complex materials) </a:t>
            </a:r>
          </a:p>
          <a:p>
            <a:r>
              <a:rPr lang="en-US" sz="1900"/>
              <a:t>Lower cost than personal or telephone interviews. </a:t>
            </a:r>
          </a:p>
        </p:txBody>
      </p:sp>
      <p:sp>
        <p:nvSpPr>
          <p:cNvPr id="4" name="Footer Placeholder 3">
            <a:extLst>
              <a:ext uri="{FF2B5EF4-FFF2-40B4-BE49-F238E27FC236}">
                <a16:creationId xmlns:a16="http://schemas.microsoft.com/office/drawing/2014/main" id="{80E93FB5-57CD-487F-ADED-A546095BDEA5}"/>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3747033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2B77C7-73F8-466C-8B26-87698440D05B}"/>
              </a:ext>
            </a:extLst>
          </p:cNvPr>
          <p:cNvSpPr>
            <a:spLocks noGrp="1"/>
          </p:cNvSpPr>
          <p:nvPr>
            <p:ph type="title"/>
          </p:nvPr>
        </p:nvSpPr>
        <p:spPr>
          <a:xfrm>
            <a:off x="4797501" y="329184"/>
            <a:ext cx="6755626" cy="1783080"/>
          </a:xfrm>
        </p:spPr>
        <p:txBody>
          <a:bodyPr anchor="b">
            <a:normAutofit/>
          </a:bodyPr>
          <a:lstStyle/>
          <a:p>
            <a:r>
              <a:rPr lang="en-US" sz="5400"/>
              <a:t>Online Survey</a:t>
            </a:r>
          </a:p>
        </p:txBody>
      </p:sp>
      <p:pic>
        <p:nvPicPr>
          <p:cNvPr id="9" name="Picture 8" descr="A picture containing shape&#10;&#10;Description automatically generated">
            <a:extLst>
              <a:ext uri="{FF2B5EF4-FFF2-40B4-BE49-F238E27FC236}">
                <a16:creationId xmlns:a16="http://schemas.microsoft.com/office/drawing/2014/main" id="{17320FF9-8F4F-45F9-A98B-985EC9B7E4E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0040" y="573881"/>
            <a:ext cx="4014216" cy="2759773"/>
          </a:xfrm>
          <a:prstGeom prst="rect">
            <a:avLst/>
          </a:pr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low confidence">
            <a:extLst>
              <a:ext uri="{FF2B5EF4-FFF2-40B4-BE49-F238E27FC236}">
                <a16:creationId xmlns:a16="http://schemas.microsoft.com/office/drawing/2014/main" id="{E260FA8D-C020-4349-9AF3-CF3AB37366D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4696" y="4149598"/>
            <a:ext cx="3426615" cy="2098802"/>
          </a:xfrm>
          <a:prstGeom prst="rect">
            <a:avLst/>
          </a:prstGeom>
        </p:spPr>
      </p:pic>
      <p:sp>
        <p:nvSpPr>
          <p:cNvPr id="3" name="Content Placeholder 2">
            <a:extLst>
              <a:ext uri="{FF2B5EF4-FFF2-40B4-BE49-F238E27FC236}">
                <a16:creationId xmlns:a16="http://schemas.microsoft.com/office/drawing/2014/main" id="{C143F7A3-E4F2-4610-8548-F26D1A13AD05}"/>
              </a:ext>
            </a:extLst>
          </p:cNvPr>
          <p:cNvSpPr>
            <a:spLocks noGrp="1"/>
          </p:cNvSpPr>
          <p:nvPr>
            <p:ph idx="1"/>
          </p:nvPr>
        </p:nvSpPr>
        <p:spPr>
          <a:xfrm>
            <a:off x="4797494" y="2706624"/>
            <a:ext cx="6755626" cy="3483864"/>
          </a:xfrm>
        </p:spPr>
        <p:txBody>
          <a:bodyPr>
            <a:normAutofit/>
          </a:bodyPr>
          <a:lstStyle/>
          <a:p>
            <a:r>
              <a:rPr lang="en-US" sz="2200"/>
              <a:t>A method of administration that relies on the web for completing the survey </a:t>
            </a:r>
          </a:p>
          <a:p>
            <a:r>
              <a:rPr lang="en-US" sz="2200"/>
              <a:t>Explosion in use over the past decade </a:t>
            </a:r>
          </a:p>
          <a:p>
            <a:r>
              <a:rPr lang="en-US" sz="2200"/>
              <a:t>Email lists and panels are readily available, but it’s difficult to know how you are really contacting, response rates are often very low </a:t>
            </a:r>
          </a:p>
          <a:p>
            <a:r>
              <a:rPr lang="en-US" sz="2200"/>
              <a:t>Good flexibility: visuals and complex material possible </a:t>
            </a:r>
          </a:p>
          <a:p>
            <a:r>
              <a:rPr lang="en-US" sz="2200"/>
              <a:t>Usually quick and inexpensive </a:t>
            </a:r>
          </a:p>
        </p:txBody>
      </p:sp>
      <p:sp>
        <p:nvSpPr>
          <p:cNvPr id="4" name="Footer Placeholder 3">
            <a:extLst>
              <a:ext uri="{FF2B5EF4-FFF2-40B4-BE49-F238E27FC236}">
                <a16:creationId xmlns:a16="http://schemas.microsoft.com/office/drawing/2014/main" id="{64002854-1E71-4979-AB94-C96C4961BB09}"/>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7" name="TextBox 6">
            <a:extLst>
              <a:ext uri="{FF2B5EF4-FFF2-40B4-BE49-F238E27FC236}">
                <a16:creationId xmlns:a16="http://schemas.microsoft.com/office/drawing/2014/main" id="{28A80095-937C-4C0A-9E0D-57CE2A17A673}"/>
              </a:ext>
            </a:extLst>
          </p:cNvPr>
          <p:cNvSpPr txBox="1"/>
          <p:nvPr/>
        </p:nvSpPr>
        <p:spPr>
          <a:xfrm>
            <a:off x="1711445" y="6048345"/>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www.flickr.com/photos/safari_vacation/1036249140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10" name="TextBox 9">
            <a:extLst>
              <a:ext uri="{FF2B5EF4-FFF2-40B4-BE49-F238E27FC236}">
                <a16:creationId xmlns:a16="http://schemas.microsoft.com/office/drawing/2014/main" id="{47DA1666-3D26-423A-A1BF-3BD7BD7C3715}"/>
              </a:ext>
            </a:extLst>
          </p:cNvPr>
          <p:cNvSpPr txBox="1"/>
          <p:nvPr/>
        </p:nvSpPr>
        <p:spPr>
          <a:xfrm>
            <a:off x="1894165" y="3133599"/>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colazione.blogspot.com/2017/06/amazon-mechanical-turk-un-esempio-di.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2454578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5F29E-4547-45B9-9DF4-FA60ECFD904C}"/>
              </a:ext>
            </a:extLst>
          </p:cNvPr>
          <p:cNvSpPr>
            <a:spLocks noGrp="1"/>
          </p:cNvSpPr>
          <p:nvPr>
            <p:ph type="title"/>
          </p:nvPr>
        </p:nvSpPr>
        <p:spPr>
          <a:xfrm>
            <a:off x="686834" y="1153572"/>
            <a:ext cx="3200400" cy="4461163"/>
          </a:xfrm>
        </p:spPr>
        <p:txBody>
          <a:bodyPr>
            <a:normAutofit/>
          </a:bodyPr>
          <a:lstStyle/>
          <a:p>
            <a:r>
              <a:rPr lang="en-US">
                <a:solidFill>
                  <a:srgbClr val="FFFFFF"/>
                </a:solidFill>
              </a:rPr>
              <a:t>Recap</a:t>
            </a:r>
          </a:p>
        </p:txBody>
      </p:sp>
      <p:sp>
        <p:nvSpPr>
          <p:cNvPr id="13" name="Arc 1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3835AC6-CC77-4707-9FCD-056058B7A55F}"/>
              </a:ext>
            </a:extLst>
          </p:cNvPr>
          <p:cNvSpPr>
            <a:spLocks noGrp="1"/>
          </p:cNvSpPr>
          <p:nvPr>
            <p:ph idx="1"/>
          </p:nvPr>
        </p:nvSpPr>
        <p:spPr>
          <a:xfrm>
            <a:off x="4447308" y="591344"/>
            <a:ext cx="6906491" cy="5585619"/>
          </a:xfrm>
        </p:spPr>
        <p:txBody>
          <a:bodyPr anchor="ctr">
            <a:normAutofit/>
          </a:bodyPr>
          <a:lstStyle/>
          <a:p>
            <a:r>
              <a:rPr lang="en-US"/>
              <a:t>Chapter 9: Descriptive Primary Data </a:t>
            </a:r>
          </a:p>
          <a:p>
            <a:r>
              <a:rPr lang="en-US"/>
              <a:t>Chapter 10: Collecting Data by Observation </a:t>
            </a:r>
          </a:p>
          <a:p>
            <a:r>
              <a:rPr lang="en-US"/>
              <a:t>Chapter 11: Collecting Data by Communication </a:t>
            </a:r>
            <a:endParaRPr lang="en-US" dirty="0"/>
          </a:p>
        </p:txBody>
      </p:sp>
      <p:sp>
        <p:nvSpPr>
          <p:cNvPr id="4" name="Footer Placeholder 3">
            <a:extLst>
              <a:ext uri="{FF2B5EF4-FFF2-40B4-BE49-F238E27FC236}">
                <a16:creationId xmlns:a16="http://schemas.microsoft.com/office/drawing/2014/main" id="{83EAC4FE-E4E7-4BA8-BD9F-07E494D7BA81}"/>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Mike Nguyen</a:t>
            </a:r>
          </a:p>
        </p:txBody>
      </p:sp>
    </p:spTree>
    <p:extLst>
      <p:ext uri="{BB962C8B-B14F-4D97-AF65-F5344CB8AC3E}">
        <p14:creationId xmlns:p14="http://schemas.microsoft.com/office/powerpoint/2010/main" val="1860935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FB09C4-EE14-4CE7-90B1-525AAB735F3C}"/>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Qualtrics Homework</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B5EBC27-7429-4DE0-9AA2-3FE6DB81F0FC}"/>
              </a:ext>
            </a:extLst>
          </p:cNvPr>
          <p:cNvPicPr>
            <a:picLocks noChangeAspect="1"/>
          </p:cNvPicPr>
          <p:nvPr/>
        </p:nvPicPr>
        <p:blipFill>
          <a:blip r:embed="rId2"/>
          <a:stretch>
            <a:fillRect/>
          </a:stretch>
        </p:blipFill>
        <p:spPr>
          <a:xfrm>
            <a:off x="4654296" y="1521448"/>
            <a:ext cx="7214616" cy="3787672"/>
          </a:xfrm>
          <a:prstGeom prst="rect">
            <a:avLst/>
          </a:prstGeom>
        </p:spPr>
      </p:pic>
      <p:sp>
        <p:nvSpPr>
          <p:cNvPr id="4" name="Footer Placeholder 3">
            <a:extLst>
              <a:ext uri="{FF2B5EF4-FFF2-40B4-BE49-F238E27FC236}">
                <a16:creationId xmlns:a16="http://schemas.microsoft.com/office/drawing/2014/main" id="{83E3BD49-1463-401E-92F8-D5D61C8F8C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Tree>
    <p:extLst>
      <p:ext uri="{BB962C8B-B14F-4D97-AF65-F5344CB8AC3E}">
        <p14:creationId xmlns:p14="http://schemas.microsoft.com/office/powerpoint/2010/main" val="1061055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5C7FDA-31AE-4A93-89B6-EDAB7CCB4E40}"/>
              </a:ext>
            </a:extLst>
          </p:cNvPr>
          <p:cNvSpPr>
            <a:spLocks noGrp="1"/>
          </p:cNvSpPr>
          <p:nvPr>
            <p:ph type="title"/>
          </p:nvPr>
        </p:nvSpPr>
        <p:spPr>
          <a:xfrm>
            <a:off x="5297762" y="329184"/>
            <a:ext cx="6251110" cy="1783080"/>
          </a:xfrm>
        </p:spPr>
        <p:txBody>
          <a:bodyPr anchor="b">
            <a:normAutofit/>
          </a:bodyPr>
          <a:lstStyle/>
          <a:p>
            <a:r>
              <a:rPr lang="en-US" sz="5400"/>
              <a:t>Up next</a:t>
            </a:r>
          </a:p>
        </p:txBody>
      </p:sp>
      <p:pic>
        <p:nvPicPr>
          <p:cNvPr id="6" name="Picture 5" descr="Glasses on top of a book">
            <a:extLst>
              <a:ext uri="{FF2B5EF4-FFF2-40B4-BE49-F238E27FC236}">
                <a16:creationId xmlns:a16="http://schemas.microsoft.com/office/drawing/2014/main" id="{7B883CA1-77DD-41E6-BF02-CC63CD84C034}"/>
              </a:ext>
            </a:extLst>
          </p:cNvPr>
          <p:cNvPicPr>
            <a:picLocks noChangeAspect="1"/>
          </p:cNvPicPr>
          <p:nvPr/>
        </p:nvPicPr>
        <p:blipFill rotWithShape="1">
          <a:blip r:embed="rId3"/>
          <a:srcRect l="14838" r="4017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4D56F8-A00D-4CFD-91E6-46A783250B06}"/>
              </a:ext>
            </a:extLst>
          </p:cNvPr>
          <p:cNvSpPr>
            <a:spLocks noGrp="1"/>
          </p:cNvSpPr>
          <p:nvPr>
            <p:ph idx="1"/>
          </p:nvPr>
        </p:nvSpPr>
        <p:spPr>
          <a:xfrm>
            <a:off x="5297762" y="2706624"/>
            <a:ext cx="6251110" cy="3483864"/>
          </a:xfrm>
        </p:spPr>
        <p:txBody>
          <a:bodyPr>
            <a:normAutofit/>
          </a:bodyPr>
          <a:lstStyle/>
          <a:p>
            <a:r>
              <a:rPr lang="en-US" sz="2200"/>
              <a:t>Read chapter 12</a:t>
            </a:r>
          </a:p>
          <a:p>
            <a:r>
              <a:rPr lang="en-US" sz="2200"/>
              <a:t>Qualtrics Homework – Individual assignment (Sunday)</a:t>
            </a:r>
          </a:p>
          <a:p>
            <a:r>
              <a:rPr lang="en-US" sz="2200"/>
              <a:t>Case Discussion #4 (Sunday)</a:t>
            </a:r>
          </a:p>
          <a:p>
            <a:r>
              <a:rPr lang="en-US" sz="2200"/>
              <a:t>Quiz 5 (Sunday)</a:t>
            </a:r>
          </a:p>
        </p:txBody>
      </p:sp>
      <p:sp>
        <p:nvSpPr>
          <p:cNvPr id="4" name="Footer Placeholder 3">
            <a:extLst>
              <a:ext uri="{FF2B5EF4-FFF2-40B4-BE49-F238E27FC236}">
                <a16:creationId xmlns:a16="http://schemas.microsoft.com/office/drawing/2014/main" id="{F079ACF4-E0AA-460E-8356-14DF886F65CA}"/>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4206869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48A017-3B17-4B47-BF6D-0F050DA866EB}"/>
              </a:ext>
            </a:extLst>
          </p:cNvPr>
          <p:cNvSpPr>
            <a:spLocks noGrp="1"/>
          </p:cNvSpPr>
          <p:nvPr>
            <p:ph type="title"/>
          </p:nvPr>
        </p:nvSpPr>
        <p:spPr>
          <a:xfrm>
            <a:off x="5297762" y="329184"/>
            <a:ext cx="6251110" cy="1783080"/>
          </a:xfrm>
        </p:spPr>
        <p:txBody>
          <a:bodyPr anchor="b">
            <a:normAutofit/>
          </a:bodyPr>
          <a:lstStyle/>
          <a:p>
            <a:r>
              <a:rPr lang="en-US" sz="5400"/>
              <a:t>iClicker Question</a:t>
            </a:r>
          </a:p>
        </p:txBody>
      </p:sp>
      <p:pic>
        <p:nvPicPr>
          <p:cNvPr id="6" name="Picture 5" descr="Question mark on green pastel background">
            <a:extLst>
              <a:ext uri="{FF2B5EF4-FFF2-40B4-BE49-F238E27FC236}">
                <a16:creationId xmlns:a16="http://schemas.microsoft.com/office/drawing/2014/main" id="{AC3C8737-B2A5-4DB3-939C-2F4168F6093A}"/>
              </a:ext>
            </a:extLst>
          </p:cNvPr>
          <p:cNvPicPr>
            <a:picLocks noChangeAspect="1"/>
          </p:cNvPicPr>
          <p:nvPr/>
        </p:nvPicPr>
        <p:blipFill rotWithShape="1">
          <a:blip r:embed="rId2"/>
          <a:srcRect l="44529" r="453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DAA941F-8641-4832-B762-26E69C27E45D}"/>
              </a:ext>
            </a:extLst>
          </p:cNvPr>
          <p:cNvSpPr>
            <a:spLocks noGrp="1"/>
          </p:cNvSpPr>
          <p:nvPr>
            <p:ph idx="1"/>
          </p:nvPr>
        </p:nvSpPr>
        <p:spPr>
          <a:xfrm>
            <a:off x="5297762" y="2706624"/>
            <a:ext cx="6251110" cy="3483864"/>
          </a:xfrm>
        </p:spPr>
        <p:txBody>
          <a:bodyPr>
            <a:normAutofit/>
          </a:bodyPr>
          <a:lstStyle/>
          <a:p>
            <a:pPr marL="0" indent="0">
              <a:buNone/>
            </a:pPr>
            <a:r>
              <a:rPr lang="en-US" sz="2200"/>
              <a:t>Difference analysis requires your grouping variable to be continuous.</a:t>
            </a:r>
          </a:p>
          <a:p>
            <a:pPr marL="514350" indent="-514350">
              <a:buFont typeface="+mj-lt"/>
              <a:buAutoNum type="alphaUcPeriod"/>
            </a:pPr>
            <a:r>
              <a:rPr lang="en-US" sz="2200"/>
              <a:t>TRUE</a:t>
            </a:r>
          </a:p>
          <a:p>
            <a:pPr marL="514350" indent="-514350">
              <a:buFont typeface="+mj-lt"/>
              <a:buAutoNum type="alphaUcPeriod"/>
            </a:pPr>
            <a:r>
              <a:rPr lang="en-US" sz="2200"/>
              <a:t>FALSE</a:t>
            </a:r>
          </a:p>
        </p:txBody>
      </p:sp>
      <p:sp>
        <p:nvSpPr>
          <p:cNvPr id="4" name="Footer Placeholder 3">
            <a:extLst>
              <a:ext uri="{FF2B5EF4-FFF2-40B4-BE49-F238E27FC236}">
                <a16:creationId xmlns:a16="http://schemas.microsoft.com/office/drawing/2014/main" id="{069F19F2-A169-4AA4-94ED-998EA6D86B6B}"/>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1968642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Members of the Cultural Fire Management Council begin a fire training exchange (TREX) on Yurok land. ">
            <a:extLst>
              <a:ext uri="{FF2B5EF4-FFF2-40B4-BE49-F238E27FC236}">
                <a16:creationId xmlns:a16="http://schemas.microsoft.com/office/drawing/2014/main" id="{CE49BF62-2957-4614-8D2F-3EFD516308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36" r="-2"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6" name="Content Placeholder 5" descr="A car on fire&#10;&#10;Description automatically generated with low confidence">
            <a:extLst>
              <a:ext uri="{FF2B5EF4-FFF2-40B4-BE49-F238E27FC236}">
                <a16:creationId xmlns:a16="http://schemas.microsoft.com/office/drawing/2014/main" id="{D5500444-FFCA-4850-A903-127F1D5F1F97}"/>
              </a:ext>
            </a:extLst>
          </p:cNvPr>
          <p:cNvPicPr>
            <a:picLocks noGrp="1" noChangeAspect="1"/>
          </p:cNvPicPr>
          <p:nvPr>
            <p:ph idx="1"/>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r="2290"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9" name="Picture 8" descr="A picture containing smoke, train, sky, steam&#10;&#10;Description automatically generated">
            <a:extLst>
              <a:ext uri="{FF2B5EF4-FFF2-40B4-BE49-F238E27FC236}">
                <a16:creationId xmlns:a16="http://schemas.microsoft.com/office/drawing/2014/main" id="{ABB2670C-13A6-4222-AFD0-842D62F1A7F9}"/>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46"/>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73" name="Freeform: Shape 7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5" name="Freeform: Shape 74">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4E7C6F-414F-4002-A076-1C21FCFDF60E}"/>
              </a:ext>
            </a:extLst>
          </p:cNvPr>
          <p:cNvSpPr>
            <a:spLocks noGrp="1"/>
          </p:cNvSpPr>
          <p:nvPr>
            <p:ph type="title"/>
          </p:nvPr>
        </p:nvSpPr>
        <p:spPr>
          <a:xfrm>
            <a:off x="448056" y="685800"/>
            <a:ext cx="2807208" cy="1325563"/>
          </a:xfrm>
        </p:spPr>
        <p:txBody>
          <a:bodyPr vert="horz" lIns="91440" tIns="45720" rIns="91440" bIns="45720" rtlCol="0" anchor="ctr">
            <a:normAutofit/>
          </a:bodyPr>
          <a:lstStyle/>
          <a:p>
            <a:r>
              <a:rPr lang="en-US" sz="2800" kern="1200">
                <a:solidFill>
                  <a:schemeClr val="tx1"/>
                </a:solidFill>
                <a:latin typeface="+mj-lt"/>
                <a:ea typeface="+mj-ea"/>
                <a:cs typeface="+mj-cs"/>
              </a:rPr>
              <a:t>5-min snippet</a:t>
            </a:r>
          </a:p>
        </p:txBody>
      </p:sp>
      <p:sp>
        <p:nvSpPr>
          <p:cNvPr id="77" name="Rectangle 76">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DB650F-BC6C-4964-BC67-67770069C64F}"/>
              </a:ext>
            </a:extLst>
          </p:cNvPr>
          <p:cNvSpPr txBox="1"/>
          <p:nvPr/>
        </p:nvSpPr>
        <p:spPr>
          <a:xfrm>
            <a:off x="448056" y="2258568"/>
            <a:ext cx="2807208" cy="3922776"/>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700"/>
              <a:t>Fire Model</a:t>
            </a:r>
          </a:p>
          <a:p>
            <a:pPr marL="285750" indent="-228600">
              <a:lnSpc>
                <a:spcPct val="90000"/>
              </a:lnSpc>
              <a:spcAft>
                <a:spcPts val="600"/>
              </a:spcAft>
              <a:buFont typeface="Arial" panose="020B0604020202020204" pitchFamily="34" charset="0"/>
              <a:buChar char="•"/>
            </a:pPr>
            <a:r>
              <a:rPr lang="en-US" sz="1700"/>
              <a:t>California fire </a:t>
            </a:r>
          </a:p>
          <a:p>
            <a:pPr marL="285750" indent="-228600">
              <a:lnSpc>
                <a:spcPct val="90000"/>
              </a:lnSpc>
              <a:spcAft>
                <a:spcPts val="600"/>
              </a:spcAft>
              <a:buFont typeface="Arial" panose="020B0604020202020204" pitchFamily="34" charset="0"/>
              <a:buChar char="•"/>
            </a:pPr>
            <a:r>
              <a:rPr lang="en-US" sz="1700"/>
              <a:t>Planned burning</a:t>
            </a:r>
          </a:p>
          <a:p>
            <a:pPr marL="285750" indent="-228600">
              <a:lnSpc>
                <a:spcPct val="90000"/>
              </a:lnSpc>
              <a:spcAft>
                <a:spcPts val="600"/>
              </a:spcAft>
              <a:buFont typeface="Arial" panose="020B0604020202020204" pitchFamily="34" charset="0"/>
              <a:buChar char="•"/>
            </a:pPr>
            <a:r>
              <a:rPr lang="en-US" sz="1700"/>
              <a:t>History</a:t>
            </a:r>
          </a:p>
          <a:p>
            <a:pPr indent="-228600">
              <a:lnSpc>
                <a:spcPct val="90000"/>
              </a:lnSpc>
              <a:spcAft>
                <a:spcPts val="600"/>
              </a:spcAft>
              <a:buFont typeface="Arial" panose="020B0604020202020204" pitchFamily="34" charset="0"/>
              <a:buChar char="•"/>
            </a:pPr>
            <a:endParaRPr lang="en-US" sz="1700"/>
          </a:p>
          <a:p>
            <a:pPr indent="-228600">
              <a:lnSpc>
                <a:spcPct val="90000"/>
              </a:lnSpc>
              <a:spcAft>
                <a:spcPts val="600"/>
              </a:spcAft>
              <a:buFont typeface="Arial" panose="020B0604020202020204" pitchFamily="34" charset="0"/>
              <a:buChar char="•"/>
            </a:pPr>
            <a:endParaRPr lang="en-US" sz="1700"/>
          </a:p>
        </p:txBody>
      </p:sp>
      <p:sp>
        <p:nvSpPr>
          <p:cNvPr id="4" name="Footer Placeholder 3">
            <a:extLst>
              <a:ext uri="{FF2B5EF4-FFF2-40B4-BE49-F238E27FC236}">
                <a16:creationId xmlns:a16="http://schemas.microsoft.com/office/drawing/2014/main" id="{F40F3C1B-0BFB-40A7-9BD9-75E3AB9D20A6}"/>
              </a:ext>
            </a:extLst>
          </p:cNvPr>
          <p:cNvSpPr>
            <a:spLocks noGrp="1"/>
          </p:cNvSpPr>
          <p:nvPr>
            <p:ph type="ftr" sz="quarter" idx="11"/>
          </p:nvPr>
        </p:nvSpPr>
        <p:spPr>
          <a:xfrm>
            <a:off x="3496339" y="6356350"/>
            <a:ext cx="3792280" cy="365125"/>
          </a:xfrm>
        </p:spPr>
        <p:txBody>
          <a:bodyPr vert="horz" lIns="91440" tIns="45720" rIns="91440" bIns="45720" rtlCol="0" anchor="ctr">
            <a:normAutofit/>
          </a:bodyPr>
          <a:lstStyle/>
          <a:p>
            <a:pPr>
              <a:spcAft>
                <a:spcPts val="600"/>
              </a:spcAft>
            </a:pPr>
            <a:r>
              <a:rPr lang="en-US" kern="1200">
                <a:solidFill>
                  <a:schemeClr val="bg1"/>
                </a:solidFill>
                <a:latin typeface="+mn-lt"/>
                <a:ea typeface="+mn-ea"/>
                <a:cs typeface="+mn-cs"/>
              </a:rPr>
              <a:t>Mike Nguyen</a:t>
            </a:r>
          </a:p>
        </p:txBody>
      </p:sp>
      <p:sp>
        <p:nvSpPr>
          <p:cNvPr id="7" name="TextBox 6">
            <a:extLst>
              <a:ext uri="{FF2B5EF4-FFF2-40B4-BE49-F238E27FC236}">
                <a16:creationId xmlns:a16="http://schemas.microsoft.com/office/drawing/2014/main" id="{CA93AC1D-9659-4337-967C-099268A331F1}"/>
              </a:ext>
            </a:extLst>
          </p:cNvPr>
          <p:cNvSpPr txBox="1"/>
          <p:nvPr/>
        </p:nvSpPr>
        <p:spPr>
          <a:xfrm>
            <a:off x="9865722" y="6870700"/>
            <a:ext cx="232627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citizentruth.org/pge-announces-13-5-billion-california-wildfire-victims-settlemen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d/3.0/">
                  <a:extLst>
                    <a:ext uri="{A12FA001-AC4F-418D-AE19-62706E023703}">
                      <ahyp:hlinkClr xmlns:ahyp="http://schemas.microsoft.com/office/drawing/2018/hyperlinkcolor" val="tx"/>
                    </a:ext>
                  </a:extLst>
                </a:hlinkClick>
              </a:rPr>
              <a:t>CC BY-ND</a:t>
            </a:r>
            <a:endParaRPr lang="en-US" sz="700">
              <a:solidFill>
                <a:srgbClr val="FFFFFF"/>
              </a:solidFill>
            </a:endParaRPr>
          </a:p>
        </p:txBody>
      </p:sp>
      <p:sp>
        <p:nvSpPr>
          <p:cNvPr id="10" name="TextBox 9">
            <a:extLst>
              <a:ext uri="{FF2B5EF4-FFF2-40B4-BE49-F238E27FC236}">
                <a16:creationId xmlns:a16="http://schemas.microsoft.com/office/drawing/2014/main" id="{8B854A64-DA28-440F-B1CC-A8730B7599E4}"/>
              </a:ext>
            </a:extLst>
          </p:cNvPr>
          <p:cNvSpPr txBox="1"/>
          <p:nvPr/>
        </p:nvSpPr>
        <p:spPr>
          <a:xfrm>
            <a:off x="7545980" y="687070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commons.wikimedia.org/wiki/File:FEMA_-_33364_-_A_helicopter_drops_water_on_the_wildfire_in_California.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31330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966A-30D1-4B28-BD6B-82C78E3DF844}"/>
              </a:ext>
            </a:extLst>
          </p:cNvPr>
          <p:cNvSpPr>
            <a:spLocks noGrp="1"/>
          </p:cNvSpPr>
          <p:nvPr>
            <p:ph type="title"/>
          </p:nvPr>
        </p:nvSpPr>
        <p:spPr/>
        <p:txBody>
          <a:bodyPr/>
          <a:lstStyle/>
          <a:p>
            <a:r>
              <a:rPr lang="en-US" dirty="0"/>
              <a:t>Another representation</a:t>
            </a:r>
          </a:p>
        </p:txBody>
      </p:sp>
      <p:sp>
        <p:nvSpPr>
          <p:cNvPr id="4" name="Footer Placeholder 3">
            <a:extLst>
              <a:ext uri="{FF2B5EF4-FFF2-40B4-BE49-F238E27FC236}">
                <a16:creationId xmlns:a16="http://schemas.microsoft.com/office/drawing/2014/main" id="{47FD9763-7243-41F1-8763-E684C692D831}"/>
              </a:ext>
            </a:extLst>
          </p:cNvPr>
          <p:cNvSpPr>
            <a:spLocks noGrp="1"/>
          </p:cNvSpPr>
          <p:nvPr>
            <p:ph type="ftr" sz="quarter" idx="11"/>
          </p:nvPr>
        </p:nvSpPr>
        <p:spPr/>
        <p:txBody>
          <a:bodyPr/>
          <a:lstStyle/>
          <a:p>
            <a:r>
              <a:rPr lang="en-US"/>
              <a:t>Mike Nguyen</a:t>
            </a:r>
            <a:endParaRPr lang="en-US" dirty="0"/>
          </a:p>
        </p:txBody>
      </p:sp>
      <p:sp>
        <p:nvSpPr>
          <p:cNvPr id="6" name="Rectangle 5">
            <a:extLst>
              <a:ext uri="{FF2B5EF4-FFF2-40B4-BE49-F238E27FC236}">
                <a16:creationId xmlns:a16="http://schemas.microsoft.com/office/drawing/2014/main" id="{BDD258DF-FDCE-447D-A160-CC40755C3FA0}"/>
              </a:ext>
            </a:extLst>
          </p:cNvPr>
          <p:cNvSpPr/>
          <p:nvPr/>
        </p:nvSpPr>
        <p:spPr>
          <a:xfrm>
            <a:off x="3135923"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7" name="Rectangle 6">
            <a:extLst>
              <a:ext uri="{FF2B5EF4-FFF2-40B4-BE49-F238E27FC236}">
                <a16:creationId xmlns:a16="http://schemas.microsoft.com/office/drawing/2014/main" id="{34BA35CC-1E8E-43F0-B5B6-A1EEBEB2D2CA}"/>
              </a:ext>
            </a:extLst>
          </p:cNvPr>
          <p:cNvSpPr/>
          <p:nvPr/>
        </p:nvSpPr>
        <p:spPr>
          <a:xfrm>
            <a:off x="7344508" y="211271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sp>
        <p:nvSpPr>
          <p:cNvPr id="8" name="Rectangle 7">
            <a:extLst>
              <a:ext uri="{FF2B5EF4-FFF2-40B4-BE49-F238E27FC236}">
                <a16:creationId xmlns:a16="http://schemas.microsoft.com/office/drawing/2014/main" id="{A4106ABD-FB2D-4438-8DBF-DC70CFA46C2E}"/>
              </a:ext>
            </a:extLst>
          </p:cNvPr>
          <p:cNvSpPr/>
          <p:nvPr/>
        </p:nvSpPr>
        <p:spPr>
          <a:xfrm>
            <a:off x="3135923"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X</a:t>
            </a:r>
          </a:p>
        </p:txBody>
      </p:sp>
      <p:sp>
        <p:nvSpPr>
          <p:cNvPr id="9" name="Rectangle 8">
            <a:extLst>
              <a:ext uri="{FF2B5EF4-FFF2-40B4-BE49-F238E27FC236}">
                <a16:creationId xmlns:a16="http://schemas.microsoft.com/office/drawing/2014/main" id="{FAC1AA51-93D5-45E4-BD43-9AAA678DDD30}"/>
              </a:ext>
            </a:extLst>
          </p:cNvPr>
          <p:cNvSpPr/>
          <p:nvPr/>
        </p:nvSpPr>
        <p:spPr>
          <a:xfrm>
            <a:off x="7344508" y="4036159"/>
            <a:ext cx="1805354" cy="10199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Y</a:t>
            </a:r>
          </a:p>
        </p:txBody>
      </p:sp>
      <p:cxnSp>
        <p:nvCxnSpPr>
          <p:cNvPr id="11" name="Straight Connector 10">
            <a:extLst>
              <a:ext uri="{FF2B5EF4-FFF2-40B4-BE49-F238E27FC236}">
                <a16:creationId xmlns:a16="http://schemas.microsoft.com/office/drawing/2014/main" id="{05DC5394-8481-4E1C-B339-7EA5A5438B6E}"/>
              </a:ext>
            </a:extLst>
          </p:cNvPr>
          <p:cNvCxnSpPr>
            <a:stCxn id="6" idx="3"/>
            <a:endCxn id="7" idx="1"/>
          </p:cNvCxnSpPr>
          <p:nvPr/>
        </p:nvCxnSpPr>
        <p:spPr>
          <a:xfrm>
            <a:off x="4941277" y="2622673"/>
            <a:ext cx="2403231" cy="0"/>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250AD250-62CC-4258-A2BE-A2D1E8D12665}"/>
              </a:ext>
            </a:extLst>
          </p:cNvPr>
          <p:cNvCxnSpPr>
            <a:stCxn id="8" idx="3"/>
            <a:endCxn id="9" idx="1"/>
          </p:cNvCxnSpPr>
          <p:nvPr/>
        </p:nvCxnSpPr>
        <p:spPr>
          <a:xfrm>
            <a:off x="4941277" y="4546113"/>
            <a:ext cx="2403231"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92D722FD-67E4-490A-966B-CA5E724680C1}"/>
              </a:ext>
            </a:extLst>
          </p:cNvPr>
          <p:cNvSpPr txBox="1"/>
          <p:nvPr/>
        </p:nvSpPr>
        <p:spPr>
          <a:xfrm>
            <a:off x="732692" y="2112719"/>
            <a:ext cx="1916723" cy="646331"/>
          </a:xfrm>
          <a:prstGeom prst="rect">
            <a:avLst/>
          </a:prstGeom>
          <a:noFill/>
        </p:spPr>
        <p:txBody>
          <a:bodyPr wrap="square" rtlCol="0">
            <a:spAutoFit/>
          </a:bodyPr>
          <a:lstStyle/>
          <a:p>
            <a:r>
              <a:rPr lang="en-US" dirty="0"/>
              <a:t>Difference </a:t>
            </a:r>
          </a:p>
          <a:p>
            <a:r>
              <a:rPr lang="en-US" dirty="0"/>
              <a:t>Analysis</a:t>
            </a:r>
          </a:p>
        </p:txBody>
      </p:sp>
      <p:sp>
        <p:nvSpPr>
          <p:cNvPr id="15" name="TextBox 14">
            <a:extLst>
              <a:ext uri="{FF2B5EF4-FFF2-40B4-BE49-F238E27FC236}">
                <a16:creationId xmlns:a16="http://schemas.microsoft.com/office/drawing/2014/main" id="{A83B008E-2A82-438F-8D8F-F13CC6ED2FA7}"/>
              </a:ext>
            </a:extLst>
          </p:cNvPr>
          <p:cNvSpPr txBox="1"/>
          <p:nvPr/>
        </p:nvSpPr>
        <p:spPr>
          <a:xfrm>
            <a:off x="732692" y="4409736"/>
            <a:ext cx="1916723" cy="646331"/>
          </a:xfrm>
          <a:prstGeom prst="rect">
            <a:avLst/>
          </a:prstGeom>
          <a:noFill/>
        </p:spPr>
        <p:txBody>
          <a:bodyPr wrap="square" rtlCol="0">
            <a:spAutoFit/>
          </a:bodyPr>
          <a:lstStyle/>
          <a:p>
            <a:r>
              <a:rPr lang="en-US" dirty="0"/>
              <a:t>Association </a:t>
            </a:r>
          </a:p>
          <a:p>
            <a:r>
              <a:rPr lang="en-US" dirty="0"/>
              <a:t>Analysis</a:t>
            </a:r>
          </a:p>
        </p:txBody>
      </p:sp>
      <p:sp>
        <p:nvSpPr>
          <p:cNvPr id="16" name="TextBox 15">
            <a:extLst>
              <a:ext uri="{FF2B5EF4-FFF2-40B4-BE49-F238E27FC236}">
                <a16:creationId xmlns:a16="http://schemas.microsoft.com/office/drawing/2014/main" id="{1F40520A-85E9-4FA4-AA1C-48A8F7A9968F}"/>
              </a:ext>
            </a:extLst>
          </p:cNvPr>
          <p:cNvSpPr txBox="1"/>
          <p:nvPr/>
        </p:nvSpPr>
        <p:spPr>
          <a:xfrm>
            <a:off x="3135923" y="1413471"/>
            <a:ext cx="1916723" cy="646331"/>
          </a:xfrm>
          <a:prstGeom prst="rect">
            <a:avLst/>
          </a:prstGeom>
          <a:noFill/>
        </p:spPr>
        <p:txBody>
          <a:bodyPr wrap="square" rtlCol="0">
            <a:spAutoFit/>
          </a:bodyPr>
          <a:lstStyle/>
          <a:p>
            <a:r>
              <a:rPr lang="en-US" dirty="0"/>
              <a:t>Categorical/</a:t>
            </a:r>
          </a:p>
          <a:p>
            <a:r>
              <a:rPr lang="en-US" dirty="0"/>
              <a:t>Discrete</a:t>
            </a:r>
          </a:p>
        </p:txBody>
      </p:sp>
      <p:sp>
        <p:nvSpPr>
          <p:cNvPr id="17" name="TextBox 16">
            <a:extLst>
              <a:ext uri="{FF2B5EF4-FFF2-40B4-BE49-F238E27FC236}">
                <a16:creationId xmlns:a16="http://schemas.microsoft.com/office/drawing/2014/main" id="{743A4693-6190-49BB-BDD1-820D88988AFB}"/>
              </a:ext>
            </a:extLst>
          </p:cNvPr>
          <p:cNvSpPr txBox="1"/>
          <p:nvPr/>
        </p:nvSpPr>
        <p:spPr>
          <a:xfrm>
            <a:off x="3080238" y="3485905"/>
            <a:ext cx="1916723" cy="369332"/>
          </a:xfrm>
          <a:prstGeom prst="rect">
            <a:avLst/>
          </a:prstGeom>
          <a:noFill/>
        </p:spPr>
        <p:txBody>
          <a:bodyPr wrap="square" rtlCol="0">
            <a:spAutoFit/>
          </a:bodyPr>
          <a:lstStyle/>
          <a:p>
            <a:r>
              <a:rPr lang="en-US" dirty="0"/>
              <a:t>Continuous</a:t>
            </a:r>
          </a:p>
        </p:txBody>
      </p:sp>
    </p:spTree>
    <p:extLst>
      <p:ext uri="{BB962C8B-B14F-4D97-AF65-F5344CB8AC3E}">
        <p14:creationId xmlns:p14="http://schemas.microsoft.com/office/powerpoint/2010/main" val="118413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P spid="15" grpId="0"/>
      <p:bldP spid="16"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094A96C-814A-4C63-813E-A11D181C6EAD}"/>
              </a:ext>
            </a:extLst>
          </p:cNvPr>
          <p:cNvSpPr>
            <a:spLocks noGrp="1"/>
          </p:cNvSpPr>
          <p:nvPr>
            <p:ph type="title"/>
          </p:nvPr>
        </p:nvSpPr>
        <p:spPr>
          <a:xfrm>
            <a:off x="586478" y="1683756"/>
            <a:ext cx="3115265" cy="2396359"/>
          </a:xfrm>
        </p:spPr>
        <p:txBody>
          <a:bodyPr anchor="b">
            <a:normAutofit/>
          </a:bodyPr>
          <a:lstStyle/>
          <a:p>
            <a:pPr algn="r"/>
            <a:r>
              <a:rPr lang="en-US" sz="4000">
                <a:solidFill>
                  <a:srgbClr val="FFFFFF"/>
                </a:solidFill>
              </a:rPr>
              <a:t>Recap Last Class</a:t>
            </a:r>
          </a:p>
        </p:txBody>
      </p:sp>
      <p:sp>
        <p:nvSpPr>
          <p:cNvPr id="4" name="Footer Placeholder 3">
            <a:extLst>
              <a:ext uri="{FF2B5EF4-FFF2-40B4-BE49-F238E27FC236}">
                <a16:creationId xmlns:a16="http://schemas.microsoft.com/office/drawing/2014/main" id="{53E00FBF-F1B8-480A-87A5-C6553D48809C}"/>
              </a:ext>
            </a:extLst>
          </p:cNvPr>
          <p:cNvSpPr>
            <a:spLocks noGrp="1"/>
          </p:cNvSpPr>
          <p:nvPr>
            <p:ph type="ftr" sz="quarter" idx="11"/>
          </p:nvPr>
        </p:nvSpPr>
        <p:spPr>
          <a:xfrm rot="5400000">
            <a:off x="-1828800" y="1984248"/>
            <a:ext cx="4114800" cy="365125"/>
          </a:xfrm>
        </p:spPr>
        <p:txBody>
          <a:bodyPr>
            <a:normAutofit/>
          </a:bodyPr>
          <a:lstStyle/>
          <a:p>
            <a:pPr algn="l">
              <a:spcAft>
                <a:spcPts val="600"/>
              </a:spcAft>
            </a:pPr>
            <a:r>
              <a:rPr lang="en-US" sz="1100">
                <a:solidFill>
                  <a:srgbClr val="FFFFFF"/>
                </a:solidFill>
              </a:rPr>
              <a:t>Mike Nguyen</a:t>
            </a:r>
          </a:p>
        </p:txBody>
      </p:sp>
      <p:graphicFrame>
        <p:nvGraphicFramePr>
          <p:cNvPr id="6" name="Content Placeholder 2">
            <a:extLst>
              <a:ext uri="{FF2B5EF4-FFF2-40B4-BE49-F238E27FC236}">
                <a16:creationId xmlns:a16="http://schemas.microsoft.com/office/drawing/2014/main" id="{2779749B-99E5-401D-A1CA-2E123AF116EA}"/>
              </a:ext>
            </a:extLst>
          </p:cNvPr>
          <p:cNvGraphicFramePr>
            <a:graphicFrameLocks noGrp="1"/>
          </p:cNvGraphicFramePr>
          <p:nvPr>
            <p:ph idx="1"/>
            <p:extLst>
              <p:ext uri="{D42A27DB-BD31-4B8C-83A1-F6EECF244321}">
                <p14:modId xmlns:p14="http://schemas.microsoft.com/office/powerpoint/2010/main" val="4038063365"/>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45232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Collecting Descriptive Primary Data</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25024" y="327889"/>
            <a:ext cx="2260711" cy="2260711"/>
          </a:xfrm>
          <a:prstGeom prst="rect">
            <a:avLst/>
          </a:prstGeom>
        </p:spPr>
      </p:pic>
      <p:sp>
        <p:nvSpPr>
          <p:cNvPr id="3" name="Footer Placeholder 2">
            <a:extLst>
              <a:ext uri="{FF2B5EF4-FFF2-40B4-BE49-F238E27FC236}">
                <a16:creationId xmlns:a16="http://schemas.microsoft.com/office/drawing/2014/main" id="{C05FB507-78DD-4378-9737-CF66BA199CAB}"/>
              </a:ext>
            </a:extLst>
          </p:cNvPr>
          <p:cNvSpPr>
            <a:spLocks noGrp="1"/>
          </p:cNvSpPr>
          <p:nvPr>
            <p:ph type="ftr" sz="quarter" idx="11"/>
          </p:nvPr>
        </p:nvSpPr>
        <p:spPr/>
        <p:txBody>
          <a:bodyPr/>
          <a:lstStyle/>
          <a:p>
            <a:r>
              <a:rPr lang="en-US"/>
              <a:t>Mike Nguyen</a:t>
            </a:r>
            <a:endParaRPr lang="en-US" dirty="0"/>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D66888-530A-4721-9971-68F4365B7618}"/>
              </a:ext>
            </a:extLst>
          </p:cNvPr>
          <p:cNvSpPr>
            <a:spLocks noGrp="1"/>
          </p:cNvSpPr>
          <p:nvPr>
            <p:ph type="title"/>
          </p:nvPr>
        </p:nvSpPr>
        <p:spPr>
          <a:xfrm>
            <a:off x="5297762" y="329184"/>
            <a:ext cx="6251110" cy="1783080"/>
          </a:xfrm>
        </p:spPr>
        <p:txBody>
          <a:bodyPr anchor="b">
            <a:normAutofit/>
          </a:bodyPr>
          <a:lstStyle/>
          <a:p>
            <a:r>
              <a:rPr lang="en-US" sz="3800"/>
              <a:t>Chapter 9: Collecting Descriptive Primary Data – Learning Objectives </a:t>
            </a:r>
          </a:p>
        </p:txBody>
      </p:sp>
      <p:pic>
        <p:nvPicPr>
          <p:cNvPr id="5" name="Picture 4" descr="Abstract blurred public library with bookshelves">
            <a:extLst>
              <a:ext uri="{FF2B5EF4-FFF2-40B4-BE49-F238E27FC236}">
                <a16:creationId xmlns:a16="http://schemas.microsoft.com/office/drawing/2014/main" id="{7D6D08B9-D472-41A4-8CA0-2CB4A808DCD3}"/>
              </a:ext>
            </a:extLst>
          </p:cNvPr>
          <p:cNvPicPr>
            <a:picLocks noChangeAspect="1"/>
          </p:cNvPicPr>
          <p:nvPr/>
        </p:nvPicPr>
        <p:blipFill rotWithShape="1">
          <a:blip r:embed="rId2"/>
          <a:srcRect l="16165" r="38503"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1948431-DCCE-43DE-AB36-8F4D24EE7AFE}"/>
              </a:ext>
            </a:extLst>
          </p:cNvPr>
          <p:cNvSpPr>
            <a:spLocks noGrp="1"/>
          </p:cNvSpPr>
          <p:nvPr>
            <p:ph idx="1"/>
          </p:nvPr>
        </p:nvSpPr>
        <p:spPr>
          <a:xfrm>
            <a:off x="5297762" y="2706624"/>
            <a:ext cx="6251110" cy="3483864"/>
          </a:xfrm>
        </p:spPr>
        <p:txBody>
          <a:bodyPr>
            <a:normAutofit/>
          </a:bodyPr>
          <a:lstStyle/>
          <a:p>
            <a:pPr marL="514350" indent="-514350">
              <a:buFont typeface="+mj-lt"/>
              <a:buAutoNum type="arabicPeriod"/>
            </a:pPr>
            <a:r>
              <a:rPr lang="en-US" sz="2000"/>
              <a:t>Cite three major purposes of descriptive research </a:t>
            </a:r>
          </a:p>
          <a:p>
            <a:pPr marL="514350" indent="-514350">
              <a:buFont typeface="+mj-lt"/>
              <a:buAutoNum type="arabicPeriod"/>
            </a:pPr>
            <a:r>
              <a:rPr lang="en-US" sz="2000"/>
              <a:t>List the six specifications of a descriptive study</a:t>
            </a:r>
          </a:p>
          <a:p>
            <a:pPr marL="514350" indent="-514350">
              <a:buFont typeface="+mj-lt"/>
              <a:buAutoNum type="arabicPeriod"/>
            </a:pPr>
            <a:r>
              <a:rPr lang="en-US" sz="2000"/>
              <a:t>Discuss the difference between cross-sectional and longitudinal designs </a:t>
            </a:r>
          </a:p>
          <a:p>
            <a:pPr marL="514350" indent="-514350">
              <a:buFont typeface="+mj-lt"/>
              <a:buAutoNum type="arabicPeriod"/>
            </a:pPr>
            <a:r>
              <a:rPr lang="en-US" sz="2000"/>
              <a:t>Explain what is meant by a panel in marketing research, and explain the difference between a continuous</a:t>
            </a:r>
          </a:p>
          <a:p>
            <a:pPr marL="514350" indent="-514350">
              <a:buFont typeface="+mj-lt"/>
              <a:buAutoNum type="arabicPeriod"/>
            </a:pPr>
            <a:r>
              <a:rPr lang="en-US" sz="2000"/>
              <a:t>List the kinds of demographic and socioeconomic characteristics that interest marketers</a:t>
            </a:r>
          </a:p>
        </p:txBody>
      </p:sp>
      <p:sp>
        <p:nvSpPr>
          <p:cNvPr id="4" name="Footer Placeholder 3">
            <a:extLst>
              <a:ext uri="{FF2B5EF4-FFF2-40B4-BE49-F238E27FC236}">
                <a16:creationId xmlns:a16="http://schemas.microsoft.com/office/drawing/2014/main" id="{E5576B3A-9E09-4964-A8FF-CC136EA17AEF}"/>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Tree>
    <p:extLst>
      <p:ext uri="{BB962C8B-B14F-4D97-AF65-F5344CB8AC3E}">
        <p14:creationId xmlns:p14="http://schemas.microsoft.com/office/powerpoint/2010/main" val="2423937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2.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Research presentation</Template>
  <TotalTime>4381</TotalTime>
  <Words>3669</Words>
  <Application>Microsoft Office PowerPoint</Application>
  <PresentationFormat>Widescreen</PresentationFormat>
  <Paragraphs>461</Paragraphs>
  <Slides>50</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Calibri Light</vt:lpstr>
      <vt:lpstr>Franklin Gothic Book</vt:lpstr>
      <vt:lpstr>Lato Extended</vt:lpstr>
      <vt:lpstr>Tw Cen MT</vt:lpstr>
      <vt:lpstr>Office Theme</vt:lpstr>
      <vt:lpstr>Monday?</vt:lpstr>
      <vt:lpstr>Feedback</vt:lpstr>
      <vt:lpstr>iClicker Question</vt:lpstr>
      <vt:lpstr>Construct and Variables</vt:lpstr>
      <vt:lpstr>iClicker Question</vt:lpstr>
      <vt:lpstr>Another representation</vt:lpstr>
      <vt:lpstr>Recap Last Class</vt:lpstr>
      <vt:lpstr>Collecting Descriptive Primary Data</vt:lpstr>
      <vt:lpstr>Chapter 9: Collecting Descriptive Primary Data – Learning Objectives </vt:lpstr>
      <vt:lpstr>Three Purposes of Descriptive Research</vt:lpstr>
      <vt:lpstr>Classification of Descriptive Studies </vt:lpstr>
      <vt:lpstr>Classification of Descriptive Studies</vt:lpstr>
      <vt:lpstr>Types of Primary Data </vt:lpstr>
      <vt:lpstr>Demographic Socioeconomic Characteristics</vt:lpstr>
      <vt:lpstr>Personality/Lifestyle Characteristics</vt:lpstr>
      <vt:lpstr>Attitudes</vt:lpstr>
      <vt:lpstr>Awareness/ Knowledge</vt:lpstr>
      <vt:lpstr>Measuring Awareness</vt:lpstr>
      <vt:lpstr>Motivation</vt:lpstr>
      <vt:lpstr>Intentions</vt:lpstr>
      <vt:lpstr>Behavior</vt:lpstr>
      <vt:lpstr>Types of Primary Data</vt:lpstr>
      <vt:lpstr>Brand Equity Research</vt:lpstr>
      <vt:lpstr>Chapter 10: Collecting Data by Observation – Learning Objectives</vt:lpstr>
      <vt:lpstr>Two Methods of Data Collection</vt:lpstr>
      <vt:lpstr>Communication vs. Observation</vt:lpstr>
      <vt:lpstr>Why use observation research?</vt:lpstr>
      <vt:lpstr>Key Issues for Collecting Information by Observation</vt:lpstr>
      <vt:lpstr>Structured Observation</vt:lpstr>
      <vt:lpstr>Unstructured Observation</vt:lpstr>
      <vt:lpstr>Disguise</vt:lpstr>
      <vt:lpstr>Disguised vs Undisguised Observation</vt:lpstr>
      <vt:lpstr>Natural Setting</vt:lpstr>
      <vt:lpstr>Contrived Setting</vt:lpstr>
      <vt:lpstr>Human Observation</vt:lpstr>
      <vt:lpstr>Mechanical Observation</vt:lpstr>
      <vt:lpstr>Chapter 11: Collecting Data by Communication</vt:lpstr>
      <vt:lpstr>Key Issues for Collecting Information by Communication</vt:lpstr>
      <vt:lpstr>Key Issues for Collecting Information by Communication</vt:lpstr>
      <vt:lpstr>High Structure: Advantages and Disadvantages</vt:lpstr>
      <vt:lpstr>The Ethics of Disguise</vt:lpstr>
      <vt:lpstr>Primary Methods of Administration</vt:lpstr>
      <vt:lpstr>Personal Interview</vt:lpstr>
      <vt:lpstr>Survey Types</vt:lpstr>
      <vt:lpstr>Mail Survey</vt:lpstr>
      <vt:lpstr>Online Survey</vt:lpstr>
      <vt:lpstr>Recap</vt:lpstr>
      <vt:lpstr>Qualtrics Homework</vt:lpstr>
      <vt:lpstr>Up next</vt:lpstr>
      <vt:lpstr>5-min snippet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Presentation</dc:title>
  <dc:creator>Nguyen, Mike (MU-Student)</dc:creator>
  <cp:lastModifiedBy>Nguyen, Mike (MU-Student)</cp:lastModifiedBy>
  <cp:revision>24</cp:revision>
  <dcterms:created xsi:type="dcterms:W3CDTF">2021-07-05T01:35:48Z</dcterms:created>
  <dcterms:modified xsi:type="dcterms:W3CDTF">2021-09-20T12:40:34Z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